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426" r:id="rId4"/>
    <p:sldId id="409" r:id="rId5"/>
    <p:sldId id="406" r:id="rId6"/>
    <p:sldId id="429" r:id="rId7"/>
    <p:sldId id="408" r:id="rId8"/>
    <p:sldId id="438" r:id="rId9"/>
    <p:sldId id="431" r:id="rId10"/>
    <p:sldId id="432" r:id="rId11"/>
    <p:sldId id="430" r:id="rId12"/>
    <p:sldId id="433" r:id="rId13"/>
    <p:sldId id="434" r:id="rId14"/>
    <p:sldId id="435" r:id="rId15"/>
    <p:sldId id="436" r:id="rId16"/>
    <p:sldId id="437" r:id="rId17"/>
    <p:sldId id="393" r:id="rId18"/>
  </p:sldIdLst>
  <p:sldSz cx="10693400" cy="7561263"/>
  <p:notesSz cx="6858000" cy="9947275"/>
  <p:defaultTextStyle>
    <a:defPPr>
      <a:defRPr lang="en-US"/>
    </a:defPPr>
    <a:lvl1pPr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96888" indent="-39688"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95363" indent="-80963"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492250" indent="-120650"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990725" indent="-161925"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7B3"/>
    <a:srgbClr val="57DB5D"/>
    <a:srgbClr val="18BA27"/>
    <a:srgbClr val="CC6600"/>
    <a:srgbClr val="C3BF09"/>
    <a:srgbClr val="E0DB0A"/>
    <a:srgbClr val="FFFF00"/>
    <a:srgbClr val="CC3300"/>
    <a:srgbClr val="F4F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9" autoAdjust="0"/>
    <p:restoredTop sz="97680" autoAdjust="0"/>
  </p:normalViewPr>
  <p:slideViewPr>
    <p:cSldViewPr snapToObjects="1">
      <p:cViewPr>
        <p:scale>
          <a:sx n="100" d="100"/>
          <a:sy n="100" d="100"/>
        </p:scale>
        <p:origin x="-1248" y="-9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7" tIns="45927" rIns="91857" bIns="45927" numCol="1" anchor="t" anchorCtr="0" compatLnSpc="1">
            <a:prstTxWarp prst="textNoShape">
              <a:avLst/>
            </a:prstTxWarp>
          </a:bodyPr>
          <a:lstStyle>
            <a:lvl1pPr defTabSz="497723" eaLnBrk="0" hangingPunct="0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5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7" tIns="45927" rIns="91857" bIns="45927" numCol="1" anchor="t" anchorCtr="0" compatLnSpc="1">
            <a:prstTxWarp prst="textNoShape">
              <a:avLst/>
            </a:prstTxWarp>
          </a:bodyPr>
          <a:lstStyle>
            <a:lvl1pPr algn="r" defTabSz="497723" eaLnBrk="0" hangingPunct="0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A5E115E3-5D4E-41D1-8685-AB7C679658E4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7" tIns="45927" rIns="91857" bIns="45927" numCol="1" anchor="b" anchorCtr="0" compatLnSpc="1">
            <a:prstTxWarp prst="textNoShape">
              <a:avLst/>
            </a:prstTxWarp>
          </a:bodyPr>
          <a:lstStyle>
            <a:lvl1pPr defTabSz="497723" eaLnBrk="0" hangingPunct="0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5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7" tIns="45927" rIns="91857" bIns="45927" numCol="1" anchor="b" anchorCtr="0" compatLnSpc="1">
            <a:prstTxWarp prst="textNoShape">
              <a:avLst/>
            </a:prstTxWarp>
          </a:bodyPr>
          <a:lstStyle>
            <a:lvl1pPr algn="r" defTabSz="497723" eaLnBrk="0" hangingPunct="0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1F52FFAC-B3A6-425F-9981-886A15D72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2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7" tIns="45927" rIns="91857" bIns="45927" numCol="1" anchor="t" anchorCtr="0" compatLnSpc="1">
            <a:prstTxWarp prst="textNoShape">
              <a:avLst/>
            </a:prstTxWarp>
          </a:bodyPr>
          <a:lstStyle>
            <a:lvl1pPr defTabSz="497723" eaLnBrk="0" hangingPunct="0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5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7" tIns="45927" rIns="91857" bIns="45927" numCol="1" anchor="t" anchorCtr="0" compatLnSpc="1">
            <a:prstTxWarp prst="textNoShape">
              <a:avLst/>
            </a:prstTxWarp>
          </a:bodyPr>
          <a:lstStyle>
            <a:lvl1pPr algn="r" defTabSz="497723" eaLnBrk="0" hangingPunct="0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0D158B2C-C1A9-48D5-BC6B-7447E9DFAC98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0575" y="746125"/>
            <a:ext cx="52768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7" tIns="45927" rIns="91857" bIns="459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7" tIns="45927" rIns="91857" bIns="45927" numCol="1" anchor="b" anchorCtr="0" compatLnSpc="1">
            <a:prstTxWarp prst="textNoShape">
              <a:avLst/>
            </a:prstTxWarp>
          </a:bodyPr>
          <a:lstStyle>
            <a:lvl1pPr defTabSz="497723" eaLnBrk="0" hangingPunct="0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5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7" tIns="45927" rIns="91857" bIns="45927" numCol="1" anchor="b" anchorCtr="0" compatLnSpc="1">
            <a:prstTxWarp prst="textNoShape">
              <a:avLst/>
            </a:prstTxWarp>
          </a:bodyPr>
          <a:lstStyle>
            <a:lvl1pPr algn="r" defTabSz="497723" eaLnBrk="0" hangingPunct="0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202B2716-D488-455E-93B1-7BAA03CF7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0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968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953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4922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9907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767" indent="-2856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718" indent="-22854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9804" indent="-22854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6892" indent="-22854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3978" indent="-228544" defTabSz="4967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066" indent="-228544" defTabSz="4967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154" indent="-228544" defTabSz="4967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240" indent="-228544" defTabSz="4967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765"/>
            <a:fld id="{CCB4451C-2030-4AC2-AACC-9CBFAEC94861}" type="slidenum">
              <a:rPr lang="ru-RU" smtClean="0"/>
              <a:pPr defTabSz="496765"/>
              <a:t>1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25504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9494" indent="-28826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53066" indent="-230614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14292" indent="-230614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75521" indent="-230614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36746" indent="-230614" defTabSz="499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97972" indent="-230614" defTabSz="499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59199" indent="-230614" defTabSz="499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920425" indent="-230614" defTabSz="499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defTabSz="499662"/>
            <a:fld id="{8F43AB26-8A9A-49E2-9C6B-1FEEF2D63674}" type="slidenum">
              <a:rPr lang="ru-RU" smtClean="0"/>
              <a:pPr defTabSz="499662"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63671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9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2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6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9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3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7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20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26"/>
            <a:fld id="{901A2FFD-92C5-43EC-A4D8-908653730700}" type="slidenum">
              <a:rPr lang="ru-RU" smtClean="0"/>
              <a:pPr defTabSz="496826"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022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9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2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6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9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3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7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20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26"/>
            <a:fld id="{901A2FFD-92C5-43EC-A4D8-908653730700}" type="slidenum">
              <a:rPr lang="ru-RU" smtClean="0"/>
              <a:pPr defTabSz="496826"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022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9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2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6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9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3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7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20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26"/>
            <a:fld id="{901A2FFD-92C5-43EC-A4D8-908653730700}" type="slidenum">
              <a:rPr lang="ru-RU" smtClean="0"/>
              <a:pPr defTabSz="496826"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0223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9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2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6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9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3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7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20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26"/>
            <a:fld id="{901A2FFD-92C5-43EC-A4D8-908653730700}" type="slidenum">
              <a:rPr lang="ru-RU" smtClean="0"/>
              <a:pPr defTabSz="496826"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0223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9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2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6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9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3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7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20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26"/>
            <a:fld id="{901A2FFD-92C5-43EC-A4D8-908653730700}" type="slidenum">
              <a:rPr lang="ru-RU" smtClean="0"/>
              <a:pPr defTabSz="496826"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022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9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2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6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9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3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7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20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26"/>
            <a:fld id="{901A2FFD-92C5-43EC-A4D8-908653730700}" type="slidenum">
              <a:rPr lang="ru-RU" smtClean="0"/>
              <a:pPr defTabSz="496826"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022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9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2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6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9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3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7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20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26"/>
            <a:fld id="{901A2FFD-92C5-43EC-A4D8-908653730700}" type="slidenum">
              <a:rPr lang="ru-RU" smtClean="0"/>
              <a:pPr defTabSz="496826"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022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9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2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6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9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3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7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20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26"/>
            <a:fld id="{901A2FFD-92C5-43EC-A4D8-908653730700}" type="slidenum">
              <a:rPr lang="ru-RU" smtClean="0"/>
              <a:pPr defTabSz="496826"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0223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9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2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6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9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3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7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20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26"/>
            <a:fld id="{901A2FFD-92C5-43EC-A4D8-908653730700}" type="slidenum">
              <a:rPr lang="ru-RU" smtClean="0"/>
              <a:pPr defTabSz="496826"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022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9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2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6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9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3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7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20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26"/>
            <a:fld id="{901A2FFD-92C5-43EC-A4D8-908653730700}" type="slidenum">
              <a:rPr lang="ru-RU" smtClean="0"/>
              <a:pPr defTabSz="496826"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022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9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2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6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9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3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7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20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26"/>
            <a:fld id="{901A2FFD-92C5-43EC-A4D8-908653730700}" type="slidenum">
              <a:rPr lang="ru-RU" smtClean="0"/>
              <a:pPr defTabSz="496826"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0223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9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2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6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9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3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7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20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26"/>
            <a:fld id="{901A2FFD-92C5-43EC-A4D8-908653730700}" type="slidenum">
              <a:rPr lang="ru-RU" smtClean="0"/>
              <a:pPr defTabSz="496826"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0223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9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2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6" indent="-22857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9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3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7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20" indent="-228572" defTabSz="4968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26"/>
            <a:fld id="{901A2FFD-92C5-43EC-A4D8-908653730700}" type="slidenum">
              <a:rPr lang="ru-RU" smtClean="0"/>
              <a:pPr defTabSz="496826"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022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BF256-7FC6-4392-A24A-5C6AD8E130BD}" type="datetime1">
              <a:rPr lang="en-US"/>
              <a:pPr>
                <a:defRPr/>
              </a:pPr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6FB8-5205-40A1-83F8-7C15EC706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7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56EC-DC29-4FB0-B939-7E1598F2E5EA}" type="datetime1">
              <a:rPr lang="en-US"/>
              <a:pPr>
                <a:defRPr/>
              </a:pPr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7471D-F28B-4914-8B59-A08D5C562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9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0CD4-6421-4622-87E4-78F5E794EF1E}" type="datetime1">
              <a:rPr lang="en-US"/>
              <a:pPr>
                <a:defRPr/>
              </a:pPr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D174-2167-4C39-ADD5-FD9574B18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AC35-A21B-4C77-B45C-831C66CC491E}" type="datetime1">
              <a:rPr lang="en-US"/>
              <a:pPr>
                <a:defRPr/>
              </a:pPr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B0EC-C18A-40D4-8943-581459D5B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27EB-61D4-4D95-9D68-823A00B93C2A}" type="datetime1">
              <a:rPr lang="en-US"/>
              <a:pPr>
                <a:defRPr/>
              </a:pPr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CDDA-AF12-496A-9260-D2D2AF11C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5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82E2-0953-460D-8783-EB12A16CCB91}" type="datetime1">
              <a:rPr lang="en-US"/>
              <a:pPr>
                <a:defRPr/>
              </a:pPr>
              <a:t>10/26/2017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F1A8-2B6C-49A4-B83E-69D62C889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87CB4-CA44-4171-AFF7-F62708AA2D81}" type="datetime1">
              <a:rPr lang="en-US"/>
              <a:pPr>
                <a:defRPr/>
              </a:pPr>
              <a:t>10/26/2017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77D9-93C7-448E-87BC-57E113ACC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CD24A-C195-4010-9E1E-0E2C751CBBCB}" type="datetime1">
              <a:rPr lang="en-US"/>
              <a:pPr>
                <a:defRPr/>
              </a:pPr>
              <a:t>10/26/2017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1646-B9D2-4FE8-A065-058BC6DDB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C9DD-7B94-42D3-B3FA-437551B32664}" type="datetime1">
              <a:rPr lang="en-US"/>
              <a:pPr>
                <a:defRPr/>
              </a:pPr>
              <a:t>10/26/2017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4AAA-01E2-4968-B14B-40B4FD2FC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4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4F48-1E51-4BBA-9C5B-1F68978C7CF4}" type="datetime1">
              <a:rPr lang="en-US"/>
              <a:pPr>
                <a:defRPr/>
              </a:pPr>
              <a:t>10/26/2017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92230-F481-40F2-BB9F-120FE698D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5F602-DD65-4CD0-923B-005938363035}" type="datetime1">
              <a:rPr lang="en-US"/>
              <a:pPr>
                <a:defRPr/>
              </a:pPr>
              <a:t>10/26/2017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31B69-5AA7-47D7-B33D-1976A42CC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8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defTabSz="497845">
              <a:defRPr sz="1300" smtClean="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3E920DA4-2BF1-4C09-BE60-E0E44B711F19}" type="datetime1">
              <a:rPr lang="en-US"/>
              <a:pPr>
                <a:defRPr/>
              </a:pPr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ctr" defTabSz="497845">
              <a:defRPr sz="1300">
                <a:solidFill>
                  <a:srgbClr val="898989"/>
                </a:solidFill>
                <a:latin typeface="Calibri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r" defTabSz="497845">
              <a:defRPr sz="13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DA092F10-1FD2-49F6-A3FC-48C9D8BC2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968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97845" algn="ctr" defTabSz="49784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95690" algn="ctr" defTabSz="49784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493535" algn="ctr" defTabSz="49784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991380" algn="ctr" defTabSz="49784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73063" indent="-373063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808038" indent="-3111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244600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741488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239963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738148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70" y="1"/>
            <a:ext cx="10760515" cy="76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42515" y="6168578"/>
            <a:ext cx="46601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97845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  <a:cs typeface="+mn-cs"/>
              </a:rPr>
              <a:t>Ирина Владимировна Карпухина</a:t>
            </a:r>
          </a:p>
          <a:p>
            <a:pPr algn="r" defTabSz="497845"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  <a:cs typeface="+mn-cs"/>
              </a:rPr>
              <a:t>Начальник отдела учебно-спортивной 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  <a:cs typeface="+mn-cs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  <a:cs typeface="+mn-cs"/>
              </a:rPr>
              <a:t>и физкультурно-массовой работы 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  <a:cs typeface="+mn-cs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  <a:cs typeface="+mn-cs"/>
              </a:rPr>
              <a:t>Министерства физической культуры и спорта Свердловской области</a:t>
            </a:r>
            <a:endParaRPr lang="ru-RU" sz="1600" dirty="0">
              <a:solidFill>
                <a:srgbClr val="1F497D">
                  <a:lumMod val="50000"/>
                </a:srgbClr>
              </a:solidFill>
              <a:effectLst>
                <a:glow rad="660400">
                  <a:prstClr val="white">
                    <a:alpha val="37000"/>
                  </a:prstClr>
                </a:glow>
              </a:effectLst>
              <a:latin typeface="Calibri"/>
              <a:ea typeface="ＭＳ Ｐゴシック" pitchFamily="-110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124" y="3276575"/>
            <a:ext cx="10297144" cy="2211841"/>
          </a:xfrm>
        </p:spPr>
        <p:txBody>
          <a:bodyPr/>
          <a:lstStyle/>
          <a:p>
            <a:r>
              <a:rPr lang="ru-RU" sz="3000" b="1" dirty="0" smtClean="0"/>
              <a:t>О порядке формирования и исполнения </a:t>
            </a:r>
            <a:br>
              <a:rPr lang="ru-RU" sz="3000" b="1" dirty="0" smtClean="0"/>
            </a:br>
            <a:r>
              <a:rPr lang="ru-RU" sz="3000" b="1" dirty="0" smtClean="0"/>
              <a:t>календарного плана официальных физкультурных мероприятий и спортивных мероприятий </a:t>
            </a:r>
            <a:br>
              <a:rPr lang="ru-RU" sz="3000" b="1" dirty="0" smtClean="0"/>
            </a:br>
            <a:r>
              <a:rPr lang="ru-RU" sz="3000" b="1" dirty="0" smtClean="0"/>
              <a:t>Свердловской области на 2018 год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ван\Desktop\ВнутрБЛИК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1" cy="17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Заголовок 1"/>
          <p:cNvSpPr>
            <a:spLocks noGrp="1"/>
          </p:cNvSpPr>
          <p:nvPr>
            <p:ph type="title"/>
          </p:nvPr>
        </p:nvSpPr>
        <p:spPr>
          <a:xfrm>
            <a:off x="2392363" y="185738"/>
            <a:ext cx="7867650" cy="952500"/>
          </a:xfrm>
        </p:spPr>
        <p:txBody>
          <a:bodyPr/>
          <a:lstStyle/>
          <a:p>
            <a:pPr algn="r" defTabSz="1041216">
              <a:defRPr/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Образец заполнения ЗАЯВКИ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497757">
              <a:defRPr/>
            </a:pPr>
            <a:fld id="{07F4797D-EBF4-4A4E-8FF7-3A1B8F82B8DA}" type="slidenum">
              <a:rPr lang="en-US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0" charset="-128"/>
              </a:rPr>
              <a:pPr defTabSz="497757">
                <a:defRPr/>
              </a:pPr>
              <a:t>10</a:t>
            </a:fld>
            <a:endParaRPr lang="en-US" dirty="0">
              <a:solidFill>
                <a:schemeClr val="tx1">
                  <a:tint val="75000"/>
                </a:schemeClr>
              </a:solidFill>
              <a:latin typeface="Arial" charset="0"/>
              <a:ea typeface="ＭＳ Ｐゴシック" pitchFamily="-110" charset="-128"/>
            </a:endParaRPr>
          </a:p>
        </p:txBody>
      </p:sp>
      <p:pic>
        <p:nvPicPr>
          <p:cNvPr id="1026" name="Picture 2" descr="C:\Users\a.politskovaya\Desktop\Снимо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3" y="1348508"/>
            <a:ext cx="10377474" cy="620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7015"/>
            <a:ext cx="10693400" cy="35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11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84021" y="324247"/>
            <a:ext cx="7980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4150" y="4140671"/>
            <a:ext cx="10373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672928" y="1548383"/>
            <a:ext cx="8953102" cy="1510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До 15 октября 2017 года</a:t>
            </a:r>
            <a:r>
              <a:rPr lang="ru-RU" sz="2400" dirty="0">
                <a:solidFill>
                  <a:srgbClr val="FF0000"/>
                </a:solidFill>
              </a:rPr>
              <a:t> – </a:t>
            </a:r>
            <a:r>
              <a:rPr lang="ru-RU" dirty="0"/>
              <a:t>региональные спортивные федерации, физкультурно-­спортивных организации и ведомства </a:t>
            </a:r>
            <a:r>
              <a:rPr lang="ru-RU" b="1" dirty="0"/>
              <a:t>направляют в Центры спортивной подготовки Свердловской области и Центр проведениям физкультурных и спортивных мероприятий</a:t>
            </a:r>
            <a:r>
              <a:rPr lang="ru-RU" dirty="0"/>
              <a:t> проекты заявок на включение официальных физкультурных мероприятий и спортивных мероприятий в КП.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4150" y="3240401"/>
            <a:ext cx="10373244" cy="1044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до 15 ноября 2017 года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ГАУ СО "ЦСМ" </a:t>
            </a:r>
            <a:r>
              <a:rPr lang="ru-RU" sz="2000" b="1" dirty="0" smtClean="0"/>
              <a:t>готовит </a:t>
            </a:r>
            <a:r>
              <a:rPr lang="ru-RU" sz="2000" b="1" dirty="0"/>
              <a:t>сводный проект КП на 2018 год </a:t>
            </a:r>
            <a:r>
              <a:rPr lang="ru-RU" sz="2000" dirty="0"/>
              <a:t>и </a:t>
            </a:r>
            <a:r>
              <a:rPr lang="ru-RU" sz="2000" dirty="0" smtClean="0"/>
              <a:t>передает </a:t>
            </a:r>
            <a:r>
              <a:rPr lang="ru-RU" sz="2000" dirty="0"/>
              <a:t>на согласование в отдел учебной и физкультурно-спортивной работы Министерства.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4150" y="4428703"/>
            <a:ext cx="10373245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Отдел учебной и физкультурно-спортивной работы Министерства</a:t>
            </a:r>
            <a:r>
              <a:rPr lang="ru-RU" sz="2000" dirty="0" smtClean="0"/>
              <a:t>:</a:t>
            </a:r>
          </a:p>
          <a:p>
            <a:r>
              <a:rPr lang="ru-RU" sz="2400" dirty="0">
                <a:solidFill>
                  <a:srgbClr val="FF0000"/>
                </a:solidFill>
              </a:rPr>
              <a:t>- </a:t>
            </a:r>
            <a:r>
              <a:rPr lang="ru-RU" sz="2400" b="1" dirty="0">
                <a:solidFill>
                  <a:srgbClr val="FF0000"/>
                </a:solidFill>
              </a:rPr>
              <a:t>до 25 ноября 2017 года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готовит </a:t>
            </a:r>
            <a:r>
              <a:rPr lang="ru-RU" sz="2000" dirty="0"/>
              <a:t>заключение о сформированном проекте КП.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- </a:t>
            </a:r>
            <a:r>
              <a:rPr lang="ru-RU" sz="2400" b="1" dirty="0">
                <a:solidFill>
                  <a:srgbClr val="FF0000"/>
                </a:solidFill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</a:rPr>
              <a:t>о 20 </a:t>
            </a:r>
            <a:r>
              <a:rPr lang="ru-RU" sz="2400" b="1" dirty="0">
                <a:solidFill>
                  <a:srgbClr val="FF0000"/>
                </a:solidFill>
              </a:rPr>
              <a:t>декабря 2017 года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представляет КП на утверждение Коллегии Министерства.</a:t>
            </a:r>
          </a:p>
          <a:p>
            <a:endParaRPr lang="ru-RU" dirty="0" smtClean="0"/>
          </a:p>
          <a:p>
            <a:r>
              <a:rPr lang="ru-RU" sz="2000" b="1" dirty="0" smtClean="0"/>
              <a:t>Внесение </a:t>
            </a:r>
            <a:r>
              <a:rPr lang="ru-RU" sz="2000" b="1" dirty="0"/>
              <a:t>изменений в КП  </a:t>
            </a:r>
            <a:r>
              <a:rPr lang="ru-RU" sz="2400" b="1" u="sng" dirty="0">
                <a:solidFill>
                  <a:srgbClr val="FF0000"/>
                </a:solidFill>
              </a:rPr>
              <a:t>не позднее, чем за 30 дней</a:t>
            </a:r>
            <a:r>
              <a:rPr lang="ru-RU" sz="2000" b="1" dirty="0"/>
              <a:t> до начала проведения мероприятий (</a:t>
            </a:r>
            <a:r>
              <a:rPr lang="ru-RU" sz="2000" b="1" i="1" dirty="0"/>
              <a:t>учитывая требования по безопасности</a:t>
            </a:r>
            <a:r>
              <a:rPr lang="ru-RU" sz="2000" b="1" dirty="0"/>
              <a:t>).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471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7015"/>
            <a:ext cx="10693400" cy="35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12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94373" y="324247"/>
            <a:ext cx="8270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Федеральное и региональное законодательство в части касающейся формирования и реализации КП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4150" y="4140671"/>
            <a:ext cx="10373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653135" y="1404367"/>
            <a:ext cx="8953102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В</a:t>
            </a:r>
            <a:r>
              <a:rPr lang="ru-RU" sz="2000" dirty="0" smtClean="0"/>
              <a:t>ыполнение </a:t>
            </a:r>
            <a:r>
              <a:rPr lang="ru-RU" sz="2000" dirty="0"/>
              <a:t>требований распоряжения Правительства Российской Федерации </a:t>
            </a:r>
            <a:r>
              <a:rPr lang="ru-RU" sz="2000" b="1" dirty="0" smtClean="0"/>
              <a:t>от </a:t>
            </a:r>
            <a:r>
              <a:rPr lang="ru-RU" sz="2000" b="1" dirty="0"/>
              <a:t>24 ноября 2015 года  № </a:t>
            </a:r>
            <a:r>
              <a:rPr lang="ru-RU" sz="2000" b="1" dirty="0" smtClean="0"/>
              <a:t>2390-р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156" y="2196455"/>
            <a:ext cx="10373244" cy="5941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- </a:t>
            </a:r>
            <a:r>
              <a:rPr lang="ru-RU" sz="2000" dirty="0" smtClean="0"/>
              <a:t>Выполнение </a:t>
            </a:r>
            <a:r>
              <a:rPr lang="ru-RU" sz="2000" dirty="0"/>
              <a:t>требований Постановлением Правительства Российской Федерации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от </a:t>
            </a:r>
            <a:r>
              <a:rPr lang="ru-RU" sz="2000" b="1" dirty="0"/>
              <a:t>18.04.2014 № </a:t>
            </a:r>
            <a:r>
              <a:rPr lang="ru-RU" sz="2000" b="1" dirty="0" smtClean="0"/>
              <a:t>353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8810" y="2880531"/>
            <a:ext cx="10373245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- </a:t>
            </a:r>
            <a:r>
              <a:rPr lang="ru-RU" sz="2000" dirty="0" smtClean="0"/>
              <a:t>Приказ </a:t>
            </a:r>
            <a:r>
              <a:rPr lang="ru-RU" sz="2000" dirty="0"/>
              <a:t>Минздрава России </a:t>
            </a:r>
            <a:r>
              <a:rPr lang="ru-RU" sz="2000" b="1" dirty="0"/>
              <a:t>от 01.03.2016 № </a:t>
            </a:r>
            <a:r>
              <a:rPr lang="ru-RU" sz="2000" b="1" dirty="0" smtClean="0"/>
              <a:t>134н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8809" y="3502879"/>
            <a:ext cx="10373245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/>
              <a:t>- </a:t>
            </a:r>
            <a:r>
              <a:rPr lang="ru-RU" sz="2000" b="1" dirty="0" smtClean="0"/>
              <a:t>Соблюдение </a:t>
            </a:r>
            <a:r>
              <a:rPr lang="ru-RU" sz="2000" b="1" dirty="0"/>
              <a:t>Правил соревнований по виду спорта</a:t>
            </a:r>
            <a:r>
              <a:rPr lang="ru-RU" sz="2000" dirty="0"/>
              <a:t>, утвержденных </a:t>
            </a:r>
            <a:r>
              <a:rPr lang="ru-RU" sz="2000" dirty="0" err="1"/>
              <a:t>Минспором</a:t>
            </a:r>
            <a:r>
              <a:rPr lang="ru-RU" sz="2000" dirty="0"/>
              <a:t> </a:t>
            </a:r>
            <a:r>
              <a:rPr lang="ru-RU" sz="2000" dirty="0" smtClean="0"/>
              <a:t>РФ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808" y="4119933"/>
            <a:ext cx="10373245" cy="784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- </a:t>
            </a:r>
            <a:r>
              <a:rPr lang="ru-RU" sz="2000" b="1" u="sng" dirty="0" smtClean="0"/>
              <a:t>Обязательное  </a:t>
            </a:r>
            <a:r>
              <a:rPr lang="ru-RU" sz="2000" b="1" u="sng" dirty="0"/>
              <a:t>включение объектов спорта</a:t>
            </a:r>
            <a:r>
              <a:rPr lang="ru-RU" sz="2000" b="1" dirty="0"/>
              <a:t>, </a:t>
            </a:r>
            <a:r>
              <a:rPr lang="ru-RU" sz="2000" dirty="0"/>
              <a:t>используемых для проведения официальных физкультурных и спортивных  мероприятий </a:t>
            </a:r>
            <a:r>
              <a:rPr lang="ru-RU" sz="2000" dirty="0" smtClean="0"/>
              <a:t>– </a:t>
            </a:r>
            <a:r>
              <a:rPr lang="ru-RU" sz="2000" b="1" u="sng" dirty="0" smtClean="0"/>
              <a:t>во </a:t>
            </a:r>
            <a:r>
              <a:rPr lang="ru-RU" sz="2000" b="1" u="sng" dirty="0"/>
              <a:t>Всероссийском реестре объектов </a:t>
            </a:r>
            <a:r>
              <a:rPr lang="ru-RU" sz="2000" b="1" u="sng" dirty="0" smtClean="0"/>
              <a:t>спорта</a:t>
            </a:r>
            <a:endParaRPr lang="ru-RU" sz="2000" b="1" u="sng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4412" y="5055567"/>
            <a:ext cx="10373245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- </a:t>
            </a:r>
            <a:r>
              <a:rPr lang="ru-RU" sz="2000" dirty="0" smtClean="0"/>
              <a:t>Исполнение </a:t>
            </a:r>
            <a:r>
              <a:rPr lang="ru-RU" sz="2000" dirty="0"/>
              <a:t>профессионального стандарта по должности </a:t>
            </a:r>
            <a:r>
              <a:rPr lang="ru-RU" sz="2000" b="1" dirty="0"/>
              <a:t>«Спортивный судья»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>Приказ </a:t>
            </a:r>
            <a:r>
              <a:rPr lang="ru-RU" sz="2000" b="1" i="1" dirty="0"/>
              <a:t>Минтруда России от 23.10.2015 N 769н 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8810" y="5796855"/>
            <a:ext cx="10321899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- </a:t>
            </a:r>
            <a:r>
              <a:rPr lang="ru-RU" sz="2000" dirty="0" smtClean="0"/>
              <a:t>Приказ </a:t>
            </a:r>
            <a:r>
              <a:rPr lang="ru-RU" sz="2000" dirty="0"/>
              <a:t>Министерства спорта Российской Федерации </a:t>
            </a:r>
            <a:r>
              <a:rPr lang="ru-RU" sz="2000" b="1" dirty="0"/>
              <a:t>от 30.03.2017 № 284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4150" y="6504757"/>
            <a:ext cx="10320707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- Приказ </a:t>
            </a:r>
            <a:r>
              <a:rPr lang="ru-RU" sz="2000" dirty="0" err="1">
                <a:solidFill>
                  <a:schemeClr val="tx1"/>
                </a:solidFill>
              </a:rPr>
              <a:t>Минспортуризма</a:t>
            </a:r>
            <a:r>
              <a:rPr lang="ru-RU" sz="2000" dirty="0">
                <a:solidFill>
                  <a:schemeClr val="tx1"/>
                </a:solidFill>
              </a:rPr>
              <a:t> Российской Федерации </a:t>
            </a:r>
            <a:r>
              <a:rPr lang="ru-RU" sz="2000" b="1" dirty="0">
                <a:solidFill>
                  <a:schemeClr val="tx1"/>
                </a:solidFill>
              </a:rPr>
              <a:t>от 08 мая 2009 </a:t>
            </a:r>
            <a:r>
              <a:rPr lang="ru-RU" sz="2000" b="1" dirty="0" smtClean="0">
                <a:solidFill>
                  <a:schemeClr val="tx1"/>
                </a:solidFill>
              </a:rPr>
              <a:t>года </a:t>
            </a:r>
            <a:r>
              <a:rPr lang="ru-RU" sz="2000" b="1" dirty="0">
                <a:solidFill>
                  <a:schemeClr val="tx1"/>
                </a:solidFill>
              </a:rPr>
              <a:t>№ 289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47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7015"/>
            <a:ext cx="10693400" cy="35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13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94373" y="324247"/>
            <a:ext cx="8270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ЗАДАНИЕ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 к объектам спорта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030694"/>
              </p:ext>
            </p:extLst>
          </p:nvPr>
        </p:nvGraphicFramePr>
        <p:xfrm>
          <a:off x="100807" y="1338436"/>
          <a:ext cx="10564193" cy="644080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937277"/>
                <a:gridCol w="1507547"/>
                <a:gridCol w="1374509"/>
                <a:gridCol w="1374509"/>
                <a:gridCol w="1378265"/>
                <a:gridCol w="1374509"/>
                <a:gridCol w="1287194"/>
                <a:gridCol w="1330383"/>
              </a:tblGrid>
              <a:tr h="164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время/день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понедельник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вторник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среда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четверг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пятница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суббота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воскресение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</a:tr>
              <a:tr h="409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6.15–7.45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Предоставление доступа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населению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Предоставление доступа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населению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Предоставление доступа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населению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Предоставление доступа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населению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</a:tr>
              <a:tr h="164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7.45–8.00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Заливка льда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8.00–9.30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</a:tr>
              <a:tr h="164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9.30–9.45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Заливка льда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9.45–11.15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</a:tr>
              <a:tr h="164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11.15–11.30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Заливка льда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11.30-13.00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Предоставление доступа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населению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Предоставление доступ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населению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Предоставление доступа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населению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Предоставление доступа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населению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</a:tr>
              <a:tr h="164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13.00–13.15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Заливка льда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13.15-14.45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Предоставление доступа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населению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Предоставление доступа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населению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Предоставление доступа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населению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Предоставление доступа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населению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 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</a:tr>
              <a:tr h="164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14.45-15.00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Заливка льда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15.00-16.30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</a:tr>
              <a:tr h="164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16.30-16.45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Заливка льда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16.45-18.15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</a:tr>
              <a:tr h="164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18.15-18.30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Заливка льда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18.30-20.00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школа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</a:tr>
              <a:tr h="164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20.00-20.15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Заливка льда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20.15-21.15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</a:tr>
              <a:tr h="164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21.15-21.30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Заливка льда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21.30-22.30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Предоставление доступа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населению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Оказание платных услуг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</a:tr>
              <a:tr h="164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22.30-22.45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Заливка льда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8" marR="570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4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7015"/>
            <a:ext cx="10693400" cy="35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14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94373" y="324247"/>
            <a:ext cx="8270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Федеральное и региональное законодательство в части касающейся формирования и реализации КП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4150" y="4140671"/>
            <a:ext cx="10373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02259" y="2213308"/>
            <a:ext cx="10225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 01 января 2018 года </a:t>
            </a:r>
            <a:r>
              <a:rPr lang="ru-RU" sz="2400" dirty="0"/>
              <a:t>будут утверждены </a:t>
            </a:r>
            <a:r>
              <a:rPr lang="ru-RU" sz="2400" dirty="0" smtClean="0"/>
              <a:t>приказы </a:t>
            </a:r>
          </a:p>
          <a:p>
            <a:pPr algn="ctr"/>
            <a:r>
              <a:rPr lang="ru-RU" sz="2400" dirty="0" smtClean="0"/>
              <a:t>о новом Порядке </a:t>
            </a:r>
            <a:r>
              <a:rPr lang="ru-RU" sz="2400" dirty="0"/>
              <a:t>финансирования </a:t>
            </a:r>
            <a:r>
              <a:rPr lang="ru-RU" sz="2400" dirty="0" smtClean="0"/>
              <a:t>КП за </a:t>
            </a:r>
            <a:r>
              <a:rPr lang="ru-RU" sz="2400" dirty="0"/>
              <a:t>счет средств областного бюджета и Нормах расходов средств на проведение физкультурных мероприятий и спортивных мероприятий, включенных в КП. (</a:t>
            </a:r>
            <a:r>
              <a:rPr lang="ru-RU" sz="2400" i="1" dirty="0"/>
              <a:t>на базе Приказов </a:t>
            </a:r>
            <a:r>
              <a:rPr lang="ru-RU" sz="2400" i="1" dirty="0" err="1"/>
              <a:t>Минспорта</a:t>
            </a:r>
            <a:r>
              <a:rPr lang="ru-RU" sz="2400" i="1" dirty="0"/>
              <a:t> России от 30 марта 2015 г. № 282 и 283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910" y="4290119"/>
            <a:ext cx="3000396" cy="230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http://zextrem.com/wp-content/uploads/2015/12/alpiv-hiv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2306" y="4288656"/>
            <a:ext cx="3314305" cy="2298648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11" y="4284687"/>
            <a:ext cx="3071802" cy="230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004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7015"/>
            <a:ext cx="10693400" cy="35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15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94373" y="324247"/>
            <a:ext cx="8270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алендарного плана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4150" y="4140671"/>
            <a:ext cx="10373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90291" y="1951038"/>
            <a:ext cx="99371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Положения о </a:t>
            </a:r>
            <a:r>
              <a:rPr lang="ru-RU" sz="2000" dirty="0" smtClean="0"/>
              <a:t>региональных </a:t>
            </a:r>
            <a:r>
              <a:rPr lang="ru-RU" sz="2000" dirty="0"/>
              <a:t>официальных спортивных соревнованиях по виду спорта </a:t>
            </a:r>
            <a:r>
              <a:rPr lang="ru-RU" sz="2000" dirty="0" smtClean="0"/>
              <a:t>разрабатываются </a:t>
            </a:r>
            <a:r>
              <a:rPr lang="ru-RU" sz="2000" dirty="0"/>
              <a:t>региональной спортивной федерацией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соответствующему виду спорта </a:t>
            </a:r>
            <a:r>
              <a:rPr lang="ru-RU" sz="2000" b="1" dirty="0"/>
              <a:t>на календарный </a:t>
            </a:r>
            <a:r>
              <a:rPr lang="ru-RU" sz="2000" b="1" dirty="0" smtClean="0"/>
              <a:t>год </a:t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соответствии </a:t>
            </a:r>
            <a:r>
              <a:rPr lang="ru-RU" sz="2000" dirty="0"/>
              <a:t>с Общими требованиями к содержанию и оформлению положений (регламентов).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Проект </a:t>
            </a:r>
            <a:r>
              <a:rPr lang="ru-RU" sz="2000" dirty="0"/>
              <a:t>Положения проходит согласование в установленном </a:t>
            </a:r>
            <a:r>
              <a:rPr lang="ru-RU" sz="2000" dirty="0" smtClean="0"/>
              <a:t>порядке; </a:t>
            </a:r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Утверждается </a:t>
            </a:r>
            <a:r>
              <a:rPr lang="ru-RU" sz="2000" b="1" dirty="0">
                <a:solidFill>
                  <a:srgbClr val="FF0000"/>
                </a:solidFill>
              </a:rPr>
              <a:t>не позднее чем за 2 месяца </a:t>
            </a:r>
            <a:r>
              <a:rPr lang="ru-RU" sz="2000" b="1" dirty="0"/>
              <a:t>до начала </a:t>
            </a:r>
            <a:r>
              <a:rPr lang="ru-RU" sz="2000" b="1" dirty="0" smtClean="0"/>
              <a:t>мероприятия;</a:t>
            </a:r>
          </a:p>
          <a:p>
            <a:pPr marL="342900" indent="-342900">
              <a:buFontTx/>
              <a:buChar char="-"/>
            </a:pPr>
            <a:endParaRPr lang="ru-RU" sz="2000" b="1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Размещается </a:t>
            </a:r>
            <a:r>
              <a:rPr lang="ru-RU" sz="2000" dirty="0"/>
              <a:t>на официальных сайтах ЦСП и ЦСМ </a:t>
            </a:r>
            <a:r>
              <a:rPr lang="ru-RU" sz="2000" b="1" dirty="0"/>
              <a:t>не позднее </a:t>
            </a:r>
            <a:r>
              <a:rPr lang="ru-RU" sz="2000" b="1" dirty="0" smtClean="0"/>
              <a:t>чем </a:t>
            </a:r>
            <a:r>
              <a:rPr lang="ru-RU" sz="2000" b="1" dirty="0"/>
              <a:t>за 30 дней до проведения спортивного </a:t>
            </a:r>
            <a:r>
              <a:rPr lang="ru-RU" sz="2000" b="1" dirty="0" smtClean="0"/>
              <a:t>мероприятия;</a:t>
            </a:r>
          </a:p>
          <a:p>
            <a:pPr marL="342900" indent="-342900">
              <a:buFontTx/>
              <a:buChar char="-"/>
            </a:pPr>
            <a:endParaRPr lang="ru-RU" sz="2000" b="1" dirty="0"/>
          </a:p>
          <a:p>
            <a:r>
              <a:rPr lang="ru-RU" sz="2000" dirty="0" smtClean="0"/>
              <a:t>-   Итоговые протоколы соревнований</a:t>
            </a:r>
            <a:r>
              <a:rPr lang="ru-RU" sz="2000" b="1" dirty="0" smtClean="0"/>
              <a:t> размещаются </a:t>
            </a:r>
            <a:r>
              <a:rPr lang="ru-RU" sz="2000" b="1" dirty="0"/>
              <a:t>на официальных сайтах </a:t>
            </a:r>
            <a:r>
              <a:rPr lang="ru-RU" sz="2000" dirty="0"/>
              <a:t>ЦСП и ЦСМ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741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14AAA-01E2-4968-B14B-40B4FD2FCB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107029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1513"/>
            <a:ext cx="10693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0196" y="3212113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БЛАГОДАРЮ ЗА ВНИМАНИЕ!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16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1513"/>
            <a:ext cx="10693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2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7" name="Picture 3" descr="C:\Users\a.politskovaya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7" y="2196455"/>
            <a:ext cx="3200871" cy="4507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01736" y="188913"/>
            <a:ext cx="7333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формирования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календарного плана на 2018 год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95783" y="1404367"/>
            <a:ext cx="7333644" cy="5544616"/>
          </a:xfrm>
          <a:prstGeom prst="rect">
            <a:avLst/>
          </a:prstGeom>
          <a:solidFill>
            <a:srgbClr val="00B0F0"/>
          </a:solidFill>
          <a:ln w="508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Создание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целостной системы физкультурных мероприятий,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способствующей: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- развитию </a:t>
            </a:r>
            <a:r>
              <a:rPr lang="ru-RU" dirty="0">
                <a:solidFill>
                  <a:schemeClr val="tx1"/>
                </a:solidFill>
              </a:rPr>
              <a:t>массовой физической культуры среди различных слоев и социальных групп населения Свердловской </a:t>
            </a:r>
            <a:r>
              <a:rPr lang="ru-RU" dirty="0" smtClean="0">
                <a:solidFill>
                  <a:schemeClr val="tx1"/>
                </a:solidFill>
              </a:rPr>
              <a:t>области,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развитию </a:t>
            </a:r>
            <a:r>
              <a:rPr lang="ru-RU" dirty="0">
                <a:solidFill>
                  <a:schemeClr val="tx1"/>
                </a:solidFill>
              </a:rPr>
              <a:t>видов спорта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dirty="0" smtClean="0">
                <a:solidFill>
                  <a:sysClr val="windowText" lastClr="000000"/>
                </a:solidFill>
              </a:rPr>
              <a:t>- формированию </a:t>
            </a:r>
            <a:r>
              <a:rPr lang="ru-RU" dirty="0">
                <a:solidFill>
                  <a:sysClr val="windowText" lastClr="000000"/>
                </a:solidFill>
              </a:rPr>
              <a:t>эффективной системы подготовки спортивного резерва в Свердловской области отбора спортсменов в спортивные сборные команды Свердловской области и Российской Федерации (основной и резервный составы</a:t>
            </a:r>
            <a:r>
              <a:rPr lang="ru-RU" dirty="0" smtClean="0">
                <a:solidFill>
                  <a:sysClr val="windowText" lastClr="000000"/>
                </a:solidFill>
              </a:rPr>
              <a:t>), </a:t>
            </a:r>
            <a:endParaRPr lang="ru-RU" dirty="0">
              <a:solidFill>
                <a:sysClr val="windowText" lastClr="000000"/>
              </a:solidFill>
            </a:endParaRPr>
          </a:p>
          <a:p>
            <a:r>
              <a:rPr lang="x-none">
                <a:solidFill>
                  <a:sysClr val="windowText" lastClr="000000"/>
                </a:solidFill>
              </a:rPr>
              <a:t>- </a:t>
            </a:r>
            <a:r>
              <a:rPr lang="x-none" smtClean="0">
                <a:solidFill>
                  <a:sysClr val="windowText" lastClr="000000"/>
                </a:solidFill>
              </a:rPr>
              <a:t>создани</a:t>
            </a:r>
            <a:r>
              <a:rPr lang="ru-RU" dirty="0" smtClean="0">
                <a:solidFill>
                  <a:sysClr val="windowText" lastClr="000000"/>
                </a:solidFill>
              </a:rPr>
              <a:t>ю</a:t>
            </a:r>
            <a:r>
              <a:rPr lang="x-none" smtClean="0">
                <a:solidFill>
                  <a:sysClr val="windowText" lastClr="000000"/>
                </a:solidFill>
              </a:rPr>
              <a:t> </a:t>
            </a:r>
            <a:r>
              <a:rPr lang="x-none">
                <a:solidFill>
                  <a:sysClr val="windowText" lastClr="000000"/>
                </a:solidFill>
              </a:rPr>
              <a:t>благоприятных условий для планомерной подготовки спортсменов Свердловской области  в соревнованиях Всероссийского и Международного уровня, в том </a:t>
            </a:r>
            <a:r>
              <a:rPr lang="x-none" smtClean="0">
                <a:solidFill>
                  <a:sysClr val="windowText" lastClr="000000"/>
                </a:solidFill>
              </a:rPr>
              <a:t>числе</a:t>
            </a:r>
            <a:r>
              <a:rPr lang="ru-RU" dirty="0" smtClean="0">
                <a:solidFill>
                  <a:sysClr val="windowText" lastClr="000000"/>
                </a:solidFill>
              </a:rPr>
              <a:t>:</a:t>
            </a:r>
            <a:endParaRPr lang="ru-RU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ysClr val="windowText" lastClr="000000"/>
                </a:solidFill>
              </a:rPr>
              <a:t>XXIII</a:t>
            </a:r>
            <a:r>
              <a:rPr lang="x-none" i="1">
                <a:solidFill>
                  <a:sysClr val="windowText" lastClr="000000"/>
                </a:solidFill>
              </a:rPr>
              <a:t> зимних Олимпийских играх и </a:t>
            </a:r>
            <a:r>
              <a:rPr lang="en-US" i="1" dirty="0">
                <a:solidFill>
                  <a:sysClr val="windowText" lastClr="000000"/>
                </a:solidFill>
              </a:rPr>
              <a:t>XII</a:t>
            </a:r>
            <a:r>
              <a:rPr lang="x-none" i="1">
                <a:solidFill>
                  <a:sysClr val="windowText" lastClr="000000"/>
                </a:solidFill>
              </a:rPr>
              <a:t> зимних Паралимпйских играх 2018 года (Южная Корея, г. Пхёнчхан),</a:t>
            </a:r>
            <a:endParaRPr lang="ru-RU" i="1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i="1">
                <a:solidFill>
                  <a:sysClr val="windowText" lastClr="000000"/>
                </a:solidFill>
              </a:rPr>
              <a:t>Х</a:t>
            </a:r>
            <a:r>
              <a:rPr lang="en-US" i="1" dirty="0">
                <a:solidFill>
                  <a:sysClr val="windowText" lastClr="000000"/>
                </a:solidFill>
              </a:rPr>
              <a:t>I</a:t>
            </a:r>
            <a:r>
              <a:rPr lang="x-none" i="1">
                <a:solidFill>
                  <a:sysClr val="windowText" lastClr="000000"/>
                </a:solidFill>
              </a:rPr>
              <a:t>Х </a:t>
            </a:r>
            <a:r>
              <a:rPr lang="x-none" i="1" smtClean="0">
                <a:solidFill>
                  <a:sysClr val="windowText" lastClr="000000"/>
                </a:solidFill>
              </a:rPr>
              <a:t>Зимни</a:t>
            </a:r>
            <a:r>
              <a:rPr lang="ru-RU" i="1" dirty="0" smtClean="0">
                <a:solidFill>
                  <a:sysClr val="windowText" lastClr="000000"/>
                </a:solidFill>
              </a:rPr>
              <a:t>х</a:t>
            </a:r>
            <a:r>
              <a:rPr lang="x-none" i="1" smtClean="0">
                <a:solidFill>
                  <a:sysClr val="windowText" lastClr="000000"/>
                </a:solidFill>
              </a:rPr>
              <a:t> Сурдлимпийски</a:t>
            </a:r>
            <a:r>
              <a:rPr lang="ru-RU" i="1" dirty="0" smtClean="0">
                <a:solidFill>
                  <a:sysClr val="windowText" lastClr="000000"/>
                </a:solidFill>
              </a:rPr>
              <a:t>х</a:t>
            </a:r>
            <a:r>
              <a:rPr lang="x-none" i="1" smtClean="0">
                <a:solidFill>
                  <a:sysClr val="windowText" lastClr="000000"/>
                </a:solidFill>
              </a:rPr>
              <a:t> игр </a:t>
            </a:r>
            <a:r>
              <a:rPr lang="x-none" i="1">
                <a:solidFill>
                  <a:sysClr val="windowText" lastClr="000000"/>
                </a:solidFill>
              </a:rPr>
              <a:t>2019 года,</a:t>
            </a:r>
            <a:endParaRPr lang="ru-RU" i="1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i="1">
                <a:solidFill>
                  <a:sysClr val="windowText" lastClr="000000"/>
                </a:solidFill>
              </a:rPr>
              <a:t>ХХХ</a:t>
            </a:r>
            <a:r>
              <a:rPr lang="en-US" i="1" dirty="0">
                <a:solidFill>
                  <a:sysClr val="windowText" lastClr="000000"/>
                </a:solidFill>
              </a:rPr>
              <a:t>II</a:t>
            </a:r>
            <a:r>
              <a:rPr lang="x-none" i="1">
                <a:solidFill>
                  <a:sysClr val="windowText" lastClr="000000"/>
                </a:solidFill>
              </a:rPr>
              <a:t> </a:t>
            </a:r>
            <a:r>
              <a:rPr lang="x-none" i="1" smtClean="0">
                <a:solidFill>
                  <a:sysClr val="windowText" lastClr="000000"/>
                </a:solidFill>
              </a:rPr>
              <a:t>Летни</a:t>
            </a:r>
            <a:r>
              <a:rPr lang="ru-RU" i="1" dirty="0" smtClean="0">
                <a:solidFill>
                  <a:sysClr val="windowText" lastClr="000000"/>
                </a:solidFill>
              </a:rPr>
              <a:t>х</a:t>
            </a:r>
            <a:r>
              <a:rPr lang="x-none" i="1" smtClean="0">
                <a:solidFill>
                  <a:sysClr val="windowText" lastClr="000000"/>
                </a:solidFill>
              </a:rPr>
              <a:t> Олимпийски</a:t>
            </a:r>
            <a:r>
              <a:rPr lang="ru-RU" i="1" dirty="0" smtClean="0">
                <a:solidFill>
                  <a:sysClr val="windowText" lastClr="000000"/>
                </a:solidFill>
              </a:rPr>
              <a:t>х</a:t>
            </a:r>
            <a:r>
              <a:rPr lang="x-none" i="1" smtClean="0">
                <a:solidFill>
                  <a:sysClr val="windowText" lastClr="000000"/>
                </a:solidFill>
              </a:rPr>
              <a:t> игр </a:t>
            </a:r>
            <a:r>
              <a:rPr lang="x-none" i="1">
                <a:solidFill>
                  <a:sysClr val="windowText" lastClr="000000"/>
                </a:solidFill>
              </a:rPr>
              <a:t>и Х</a:t>
            </a:r>
            <a:r>
              <a:rPr lang="en-US" i="1" dirty="0">
                <a:solidFill>
                  <a:sysClr val="windowText" lastClr="000000"/>
                </a:solidFill>
              </a:rPr>
              <a:t>VI</a:t>
            </a:r>
            <a:r>
              <a:rPr lang="x-none" i="1">
                <a:solidFill>
                  <a:sysClr val="windowText" lastClr="000000"/>
                </a:solidFill>
              </a:rPr>
              <a:t> </a:t>
            </a:r>
            <a:r>
              <a:rPr lang="x-none" i="1" smtClean="0">
                <a:solidFill>
                  <a:sysClr val="windowText" lastClr="000000"/>
                </a:solidFill>
              </a:rPr>
              <a:t>Паралимпийски</a:t>
            </a:r>
            <a:r>
              <a:rPr lang="ru-RU" i="1" dirty="0" smtClean="0">
                <a:solidFill>
                  <a:sysClr val="windowText" lastClr="000000"/>
                </a:solidFill>
              </a:rPr>
              <a:t>х</a:t>
            </a:r>
            <a:r>
              <a:rPr lang="x-none" i="1" smtClean="0">
                <a:solidFill>
                  <a:sysClr val="windowText" lastClr="000000"/>
                </a:solidFill>
              </a:rPr>
              <a:t> игр </a:t>
            </a:r>
            <a:r>
              <a:rPr lang="x-none" i="1">
                <a:solidFill>
                  <a:sysClr val="windowText" lastClr="000000"/>
                </a:solidFill>
              </a:rPr>
              <a:t>(Япония, г. Токио) 2020 года.</a:t>
            </a:r>
            <a:endParaRPr lang="ru-RU" i="1" dirty="0">
              <a:solidFill>
                <a:sysClr val="windowText" lastClr="000000"/>
              </a:solidFill>
            </a:endParaRPr>
          </a:p>
          <a:p>
            <a:r>
              <a:rPr lang="ru-RU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Координация </a:t>
            </a:r>
            <a:r>
              <a:rPr lang="ru-RU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 организаторов физкультурных мероприятий и спортивных мероприятий</a:t>
            </a:r>
            <a:r>
              <a:rPr lang="ru-RU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42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.politskovay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9" y="2083625"/>
            <a:ext cx="3637055" cy="49378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1513"/>
            <a:ext cx="10693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3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2451" y="108223"/>
            <a:ext cx="7325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календарного плана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3460" y="1368973"/>
            <a:ext cx="6107857" cy="108012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КАЛЕНДАРНЫЙ </a:t>
            </a:r>
            <a:r>
              <a:rPr lang="ru-RU" sz="3200" b="1" dirty="0" smtClean="0">
                <a:solidFill>
                  <a:schemeClr val="tx1"/>
                </a:solidFill>
              </a:rPr>
              <a:t>ПЛАН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322364" y="2471318"/>
            <a:ext cx="864096" cy="27495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7" idx="0"/>
          </p:cNvCxnSpPr>
          <p:nvPr/>
        </p:nvCxnSpPr>
        <p:spPr>
          <a:xfrm>
            <a:off x="4285034" y="2491764"/>
            <a:ext cx="12106" cy="10247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26820" y="2491764"/>
            <a:ext cx="0" cy="30170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10841" y="5226147"/>
            <a:ext cx="2682974" cy="15788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ЧАСТЬ 1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Физкультурные мероприятия среди различных категорий населения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59548" y="3516478"/>
            <a:ext cx="2675183" cy="170966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ЧАСТЬ 2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Региональные и межмуниципальные спортивные мероприятия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69842" y="5493146"/>
            <a:ext cx="3313955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ЧАСТЬ 3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Спортивные мероприятия всероссийского и международного уровня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86860" y="3348583"/>
            <a:ext cx="3874887" cy="201622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</a:rPr>
              <a:t>ЧАСТЬ 4 </a:t>
            </a:r>
          </a:p>
          <a:p>
            <a:pPr algn="ctr"/>
            <a:r>
              <a:rPr lang="ru-RU" sz="1900" dirty="0" smtClean="0">
                <a:solidFill>
                  <a:schemeClr val="tx1"/>
                </a:solidFill>
              </a:rPr>
              <a:t>Участие спортсменов в спортивных и физкультурных мероприятий Всероссийского и Международного уровней, а также в тренировочных мероприятий</a:t>
            </a:r>
            <a:endParaRPr lang="ru-RU" sz="1900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807310" y="2457459"/>
            <a:ext cx="920452" cy="8568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2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8056"/>
            <a:ext cx="10693400" cy="28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4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7" name="Picture 3" descr="C:\Users\a.politskovaya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" y="2196368"/>
            <a:ext cx="3068026" cy="43204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30477" y="108223"/>
            <a:ext cx="72888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физкультурных мероприятий среди различных категорий населения Свердловской области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29756" y="1476375"/>
            <a:ext cx="6773529" cy="792088"/>
          </a:xfrm>
          <a:prstGeom prst="round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Физкультурные мероприятия и комплексные мероприятия среди различных групп населения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38575" y="2431800"/>
            <a:ext cx="6749762" cy="988791"/>
          </a:xfrm>
          <a:prstGeom prst="round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Спортивно-массовые, организационные мероприятия, семинары,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спортивные праздники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29756" y="3564606"/>
            <a:ext cx="6749762" cy="1224136"/>
          </a:xfrm>
          <a:prstGeom prst="round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Мероприятия по поэтапному внедрению Всероссийского физкультурно-спортивного комплекса «Готов к труду и обороне»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90087" y="38808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3.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330477" y="260114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2.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290087" y="164158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1.</a:t>
            </a:r>
            <a:endParaRPr lang="ru-RU" sz="2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31232" y="5004766"/>
            <a:ext cx="6848285" cy="2303289"/>
          </a:xfrm>
          <a:prstGeom prst="round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Распоряжение </a:t>
            </a:r>
            <a:r>
              <a:rPr lang="ru-RU" sz="2000" b="1" dirty="0">
                <a:solidFill>
                  <a:schemeClr val="tx1"/>
                </a:solidFill>
              </a:rPr>
              <a:t>Правительства Российской Федерации от 24 ноября 2015 года № 2390-р </a:t>
            </a:r>
            <a:r>
              <a:rPr lang="ru-RU" dirty="0">
                <a:solidFill>
                  <a:schemeClr val="tx1"/>
                </a:solidFill>
              </a:rPr>
              <a:t>«Перечень официальных физкультурных мероприятий и спортивных мероприятий, подлежащих обязательному ежегодному включению в Единый календарный план межрегиональных, всероссийских и международных физкультурных мероприятий и спортивных мероприятий субъектов Российской Федерации и муниципальных образований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90086" y="586886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4.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51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1513"/>
            <a:ext cx="10693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5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7" name="Picture 3" descr="C:\Users\a.politskovaya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268463"/>
            <a:ext cx="3068026" cy="43204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690515" y="1548383"/>
            <a:ext cx="6336704" cy="643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 ВИДАМ СПОРТА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26420" y="108223"/>
            <a:ext cx="7866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региональных и межмуниципальных спортивных мероприятий Свердловской области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83793" y="2412479"/>
            <a:ext cx="3151774" cy="714616"/>
          </a:xfrm>
          <a:prstGeom prst="round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Спортивные мероприятия </a:t>
            </a:r>
            <a:r>
              <a:rPr lang="ru-RU" sz="2000" b="1" dirty="0" smtClean="0">
                <a:solidFill>
                  <a:schemeClr val="tx1"/>
                </a:solidFill>
              </a:rPr>
              <a:t>по летним видам спорта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00892" y="2412479"/>
            <a:ext cx="3151774" cy="714616"/>
          </a:xfrm>
          <a:prstGeom prst="round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Спортивные мероприятия </a:t>
            </a:r>
            <a:r>
              <a:rPr lang="ru-RU" sz="2000" b="1" dirty="0">
                <a:solidFill>
                  <a:schemeClr val="tx1"/>
                </a:solidFill>
              </a:rPr>
              <a:t>по </a:t>
            </a:r>
            <a:r>
              <a:rPr lang="ru-RU" sz="2000" b="1" dirty="0" smtClean="0">
                <a:solidFill>
                  <a:schemeClr val="tx1"/>
                </a:solidFill>
              </a:rPr>
              <a:t>зимним видам спорта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86819" y="4428702"/>
            <a:ext cx="6984775" cy="2471351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</a:rPr>
              <a:t>Сформирована </a:t>
            </a:r>
            <a:r>
              <a:rPr lang="ru-RU" sz="2200" b="1" dirty="0" smtClean="0">
                <a:solidFill>
                  <a:srgbClr val="FF0000"/>
                </a:solidFill>
              </a:rPr>
              <a:t>исключительно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по предложениям аккредитованных региональных федераций по видам спорта.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</a:rPr>
              <a:t>Чемпионаты, Первенства, Кубки области, областные соревнования по видам спорта.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83793" y="3204566"/>
            <a:ext cx="3151774" cy="1224136"/>
          </a:xfrm>
          <a:prstGeom prst="round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Спортивные мероприятия </a:t>
            </a:r>
            <a:r>
              <a:rPr lang="ru-RU" sz="2000" b="1" dirty="0" smtClean="0">
                <a:solidFill>
                  <a:schemeClr val="tx1"/>
                </a:solidFill>
              </a:rPr>
              <a:t>по национальным видам спорта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00892" y="3204566"/>
            <a:ext cx="3151774" cy="1224135"/>
          </a:xfrm>
          <a:prstGeom prst="round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Спортивные мероприятия </a:t>
            </a:r>
            <a:r>
              <a:rPr lang="ru-RU" sz="2000" b="1" dirty="0" smtClean="0">
                <a:solidFill>
                  <a:schemeClr val="tx1"/>
                </a:solidFill>
              </a:rPr>
              <a:t>по </a:t>
            </a:r>
            <a:r>
              <a:rPr lang="ru-RU" sz="2000" b="1" dirty="0" err="1" smtClean="0">
                <a:solidFill>
                  <a:schemeClr val="tx1"/>
                </a:solidFill>
              </a:rPr>
              <a:t>Паралимпийским</a:t>
            </a:r>
            <a:r>
              <a:rPr lang="ru-RU" sz="2000" b="1" dirty="0" smtClean="0">
                <a:solidFill>
                  <a:schemeClr val="tx1"/>
                </a:solidFill>
              </a:rPr>
              <a:t> и </a:t>
            </a:r>
            <a:r>
              <a:rPr lang="ru-RU" sz="2000" b="1" dirty="0" err="1" smtClean="0">
                <a:solidFill>
                  <a:schemeClr val="tx1"/>
                </a:solidFill>
              </a:rPr>
              <a:t>Сурдлимпийским</a:t>
            </a:r>
            <a:r>
              <a:rPr lang="ru-RU" sz="2000" b="1" dirty="0" smtClean="0">
                <a:solidFill>
                  <a:schemeClr val="tx1"/>
                </a:solidFill>
              </a:rPr>
              <a:t>  видам спорта, Спорт ЛИН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1513"/>
            <a:ext cx="10693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6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7" name="Picture 3" descr="C:\Users\a.politskovaya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268463"/>
            <a:ext cx="3068026" cy="43204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682404" y="1588"/>
            <a:ext cx="798097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ru-RU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спортивных мероприятий всероссийского и международного уровня, проводимых на территории Свердловской области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32308" y="1620391"/>
            <a:ext cx="633670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 ВИДАМ СПОРТА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1766" y="2628503"/>
            <a:ext cx="3151774" cy="714616"/>
          </a:xfrm>
          <a:prstGeom prst="round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Спортивные мероприятия </a:t>
            </a:r>
            <a:r>
              <a:rPr lang="ru-RU" sz="2000" b="1" dirty="0" smtClean="0">
                <a:solidFill>
                  <a:schemeClr val="tx1"/>
                </a:solidFill>
              </a:rPr>
              <a:t>по летним видам спорта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93854" y="2628503"/>
            <a:ext cx="3151774" cy="714616"/>
          </a:xfrm>
          <a:prstGeom prst="round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Спортивные мероприятия </a:t>
            </a:r>
            <a:r>
              <a:rPr lang="ru-RU" sz="2000" b="1" dirty="0">
                <a:solidFill>
                  <a:schemeClr val="tx1"/>
                </a:solidFill>
              </a:rPr>
              <a:t>по </a:t>
            </a:r>
            <a:r>
              <a:rPr lang="ru-RU" sz="2000" b="1" dirty="0" smtClean="0">
                <a:solidFill>
                  <a:schemeClr val="tx1"/>
                </a:solidFill>
              </a:rPr>
              <a:t>зимним видам спорта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67093" y="3341451"/>
            <a:ext cx="7296288" cy="3533856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</a:rPr>
              <a:t>риказ </a:t>
            </a:r>
            <a:r>
              <a:rPr lang="ru-RU" sz="1600" b="1" dirty="0">
                <a:solidFill>
                  <a:schemeClr val="tx1"/>
                </a:solidFill>
              </a:rPr>
              <a:t>Министерства спорта Российской Федерации от 30.03.2017 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№ </a:t>
            </a:r>
            <a:r>
              <a:rPr lang="ru-RU" sz="1600" b="1" dirty="0">
                <a:solidFill>
                  <a:schemeClr val="tx1"/>
                </a:solidFill>
              </a:rPr>
              <a:t>284 </a:t>
            </a:r>
            <a:r>
              <a:rPr lang="ru-RU" sz="1600" dirty="0">
                <a:solidFill>
                  <a:schemeClr val="tx1"/>
                </a:solidFill>
              </a:rPr>
              <a:t>«Об утверждении порядка направления общероссийской спортивной федерацией заявки на проведение на территории Российской Федерации международных спортивных мероприятий, в отношении которых возникают обязательства Российской Федерации, в том числе на участие в конкурсе на право проведения таких мероприятий</a:t>
            </a:r>
            <a:r>
              <a:rPr lang="ru-RU" sz="1600" dirty="0" smtClean="0">
                <a:solidFill>
                  <a:schemeClr val="tx1"/>
                </a:solidFill>
              </a:rPr>
              <a:t>».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Приказ </a:t>
            </a:r>
            <a:r>
              <a:rPr lang="ru-RU" sz="1600" b="1" dirty="0" err="1">
                <a:solidFill>
                  <a:schemeClr val="tx1"/>
                </a:solidFill>
              </a:rPr>
              <a:t>Минспортуризма</a:t>
            </a:r>
            <a:r>
              <a:rPr lang="ru-RU" sz="1600" b="1" dirty="0">
                <a:solidFill>
                  <a:schemeClr val="tx1"/>
                </a:solidFill>
              </a:rPr>
              <a:t> Российской Федерации от 08 мая 2009 </a:t>
            </a:r>
            <a:r>
              <a:rPr lang="ru-RU" sz="1600" b="1" dirty="0" smtClean="0">
                <a:solidFill>
                  <a:schemeClr val="tx1"/>
                </a:solidFill>
              </a:rPr>
              <a:t>года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№ 289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</a:rPr>
              <a:t>«</a:t>
            </a:r>
            <a:r>
              <a:rPr lang="ru-RU" sz="1600" dirty="0">
                <a:solidFill>
                  <a:schemeClr val="tx1"/>
                </a:solidFill>
              </a:rPr>
              <a:t>Об утверждении порядка включения физкультурных мероприятий и спортивных мероприятий в Единый календарный план межрегиональных, всероссийских и международных физкультурных мероприятий и спортивных мероприятий».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7015"/>
            <a:ext cx="10693400" cy="35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7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22700" y="198835"/>
            <a:ext cx="82706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году в СО пройдут наиболее крупные спортивные мероприятия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4150" y="4140671"/>
            <a:ext cx="10373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27922" y="3792177"/>
            <a:ext cx="796614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ВСЕРОССИЙСКИЕ </a:t>
            </a:r>
            <a:r>
              <a:rPr lang="ru-RU" sz="2000" b="1" dirty="0"/>
              <a:t>МЕРОПРИЯТИЯ</a:t>
            </a:r>
            <a:r>
              <a:rPr lang="ru-RU" sz="2000" b="1" dirty="0" smtClean="0"/>
              <a:t>:</a:t>
            </a:r>
          </a:p>
          <a:p>
            <a:r>
              <a:rPr lang="ru-RU" sz="1600" b="1" dirty="0" smtClean="0"/>
              <a:t> </a:t>
            </a:r>
            <a:r>
              <a:rPr lang="ru-RU" sz="1600" dirty="0"/>
              <a:t>- Всероссийские соревнования по конькобежному спорту среди юниоров на призы ЗМС </a:t>
            </a:r>
            <a:r>
              <a:rPr lang="ru-RU" sz="1600" dirty="0" err="1"/>
              <a:t>В.С.Стениной</a:t>
            </a:r>
            <a:r>
              <a:rPr lang="ru-RU" sz="1600" dirty="0"/>
              <a:t>;</a:t>
            </a:r>
          </a:p>
          <a:p>
            <a:r>
              <a:rPr lang="ru-RU" sz="1600" dirty="0"/>
              <a:t>- Всероссийские соревнования на Кубок Губернатора Свердловской области по эстетической гимнастике "Малахитовая лента";</a:t>
            </a:r>
          </a:p>
          <a:p>
            <a:r>
              <a:rPr lang="ru-RU" sz="1600" dirty="0"/>
              <a:t>- Всероссийские соревнования по спортивной аэробике "Малахитовая шкатулка";</a:t>
            </a:r>
          </a:p>
          <a:p>
            <a:r>
              <a:rPr lang="ru-RU" sz="1600" dirty="0"/>
              <a:t>- Всероссийские соревнования по армрестлингу "Кубок Урала";</a:t>
            </a:r>
          </a:p>
          <a:p>
            <a:r>
              <a:rPr lang="ru-RU" sz="1600" dirty="0"/>
              <a:t>- Всероссийские соревнования по художественной гимнастике памяти ЗТ СССР Е.А. </a:t>
            </a:r>
            <a:r>
              <a:rPr lang="ru-RU" sz="1600" dirty="0" err="1"/>
              <a:t>Облыгиной</a:t>
            </a:r>
            <a:r>
              <a:rPr lang="ru-RU" sz="1600" dirty="0"/>
              <a:t>;</a:t>
            </a:r>
          </a:p>
          <a:p>
            <a:r>
              <a:rPr lang="ru-RU" sz="1600" dirty="0"/>
              <a:t>- Всероссийский турнир по дзюдо памяти Героя - разведчика </a:t>
            </a:r>
            <a:r>
              <a:rPr lang="ru-RU" sz="1600" dirty="0" err="1"/>
              <a:t>Н.И.Кузнецова</a:t>
            </a:r>
            <a:r>
              <a:rPr lang="ru-RU" sz="1600" dirty="0"/>
              <a:t> (юниоры и юниорки до 23 лет);</a:t>
            </a:r>
          </a:p>
          <a:p>
            <a:r>
              <a:rPr lang="ru-RU" sz="1600" dirty="0"/>
              <a:t>- Всероссийские соревнования класса "А", памяти Маршала Советского Союза </a:t>
            </a:r>
            <a:r>
              <a:rPr lang="ru-RU" sz="1600" dirty="0" err="1"/>
              <a:t>Г.К.Жукова</a:t>
            </a:r>
            <a:r>
              <a:rPr lang="ru-RU" sz="1600" dirty="0"/>
              <a:t>, с приглашением иностранных спортсменов (юниоры, юниорки</a:t>
            </a:r>
            <a:r>
              <a:rPr lang="ru-RU" sz="1600" dirty="0" smtClean="0"/>
              <a:t>)</a:t>
            </a:r>
            <a:endParaRPr lang="ru-RU" sz="1700" dirty="0"/>
          </a:p>
        </p:txBody>
      </p:sp>
      <p:pic>
        <p:nvPicPr>
          <p:cNvPr id="2051" name="Picture 3" descr="C:\Users\a.politskovaya\Desktop\ju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" y="2052439"/>
            <a:ext cx="2321894" cy="17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10396" y="1387598"/>
            <a:ext cx="81814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МЕЖДУНАРОДНЫЕ МЕРОПРИЯТИЯ</a:t>
            </a:r>
            <a:r>
              <a:rPr lang="ru-RU" sz="2000" b="1" dirty="0" smtClean="0"/>
              <a:t>:</a:t>
            </a:r>
          </a:p>
          <a:p>
            <a:r>
              <a:rPr lang="ru-RU" sz="1600" dirty="0"/>
              <a:t>- Чемпионат мира по футболу </a:t>
            </a:r>
            <a:r>
              <a:rPr lang="ru-RU" sz="1600" dirty="0" smtClean="0"/>
              <a:t>- 2018</a:t>
            </a:r>
            <a:r>
              <a:rPr lang="ru-RU" sz="1600" dirty="0"/>
              <a:t>;</a:t>
            </a:r>
            <a:r>
              <a:rPr lang="ru-RU" sz="1600" b="1" dirty="0"/>
              <a:t> </a:t>
            </a:r>
            <a:endParaRPr lang="ru-RU" sz="1600" dirty="0"/>
          </a:p>
          <a:p>
            <a:r>
              <a:rPr lang="ru-RU" sz="1600" dirty="0"/>
              <a:t>-</a:t>
            </a:r>
            <a:r>
              <a:rPr lang="ru-RU" sz="1600" b="1" dirty="0"/>
              <a:t> </a:t>
            </a:r>
            <a:r>
              <a:rPr lang="ru-RU" sz="1600" dirty="0"/>
              <a:t>Международные соревнования по дзюдо среди мужчин и женщин серии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«Большой </a:t>
            </a:r>
            <a:r>
              <a:rPr lang="ru-RU" sz="1600" dirty="0"/>
              <a:t>шлем</a:t>
            </a:r>
            <a:r>
              <a:rPr lang="ru-RU" sz="1600" dirty="0" smtClean="0"/>
              <a:t>»; </a:t>
            </a:r>
            <a:endParaRPr lang="ru-RU" sz="1600" dirty="0"/>
          </a:p>
          <a:p>
            <a:r>
              <a:rPr lang="ru-RU" sz="1600" dirty="0"/>
              <a:t>- Финал Континентального Кубка </a:t>
            </a:r>
            <a:r>
              <a:rPr lang="en-US" sz="1600" dirty="0"/>
              <a:t>FIS</a:t>
            </a:r>
            <a:r>
              <a:rPr lang="ru-RU" sz="1600" dirty="0"/>
              <a:t> по лыжному </a:t>
            </a:r>
            <a:r>
              <a:rPr lang="ru-RU" sz="1600" dirty="0" smtClean="0"/>
              <a:t>двоеборью; </a:t>
            </a:r>
            <a:endParaRPr lang="ru-RU" sz="1600" dirty="0"/>
          </a:p>
          <a:p>
            <a:r>
              <a:rPr lang="ru-RU" sz="1600" dirty="0"/>
              <a:t>- Этапы Кубка мира </a:t>
            </a:r>
            <a:r>
              <a:rPr lang="en-US" sz="1600" dirty="0"/>
              <a:t>FIS</a:t>
            </a:r>
            <a:r>
              <a:rPr lang="ru-RU" sz="1600" dirty="0"/>
              <a:t> по прыжкам на лыжах с трамплина среди мужчин и женщин</a:t>
            </a:r>
          </a:p>
          <a:p>
            <a:r>
              <a:rPr lang="ru-RU" sz="1600" dirty="0"/>
              <a:t>- Чемпионат мира по парусному спорту;</a:t>
            </a:r>
          </a:p>
          <a:p>
            <a:r>
              <a:rPr lang="ru-RU" sz="1600" dirty="0"/>
              <a:t>- </a:t>
            </a:r>
            <a:r>
              <a:rPr lang="ru-RU" sz="1600" dirty="0" smtClean="0"/>
              <a:t>Международные </a:t>
            </a:r>
            <a:r>
              <a:rPr lang="ru-RU" sz="1600" dirty="0"/>
              <a:t>соревнования по натурбану;</a:t>
            </a:r>
          </a:p>
          <a:p>
            <a:r>
              <a:rPr lang="ru-RU" sz="1600" dirty="0" smtClean="0"/>
              <a:t>- Международный </a:t>
            </a:r>
            <a:r>
              <a:rPr lang="ru-RU" sz="1600" dirty="0"/>
              <a:t>легкоатлетический марафон «Европа-Азия»</a:t>
            </a:r>
            <a:r>
              <a:rPr lang="ru-RU" sz="1600" b="1" dirty="0"/>
              <a:t> </a:t>
            </a:r>
            <a:endParaRPr lang="ru-RU" sz="1600" dirty="0"/>
          </a:p>
        </p:txBody>
      </p:sp>
      <p:pic>
        <p:nvPicPr>
          <p:cNvPr id="2052" name="Picture 4" descr="C:\Users\a.politskovaya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7" y="5364808"/>
            <a:ext cx="2321893" cy="17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.politskovaya\Desktop\6ad1f85ab5ea444d20312d0cd1f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1"/>
          <a:stretch/>
        </p:blipFill>
        <p:spPr bwMode="auto">
          <a:xfrm>
            <a:off x="100808" y="3763429"/>
            <a:ext cx="2321892" cy="170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1513"/>
            <a:ext cx="10693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8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7" name="Picture 3" descr="C:\Users\a.politskovaya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268463"/>
            <a:ext cx="3068026" cy="43204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698408" y="483870"/>
            <a:ext cx="7980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86459" y="1620391"/>
            <a:ext cx="7476921" cy="27363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- Участие спортсменов-членов спортивных </a:t>
            </a:r>
            <a:r>
              <a:rPr lang="ru-RU" sz="2400" b="1" dirty="0">
                <a:solidFill>
                  <a:sysClr val="windowText" lastClr="000000"/>
                </a:solidFill>
              </a:rPr>
              <a:t>сборных команд Свердловской области в спортивных и физкультурных мероприятий всероссийского и международного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уровней;</a:t>
            </a:r>
          </a:p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  </a:t>
            </a:r>
          </a:p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- Тренировочные </a:t>
            </a:r>
            <a:r>
              <a:rPr lang="ru-RU" sz="2400" b="1" dirty="0">
                <a:solidFill>
                  <a:sysClr val="windowText" lastClr="000000"/>
                </a:solidFill>
              </a:rPr>
              <a:t>мероприятия спортсменов-членов спортивных сборных команд Свердловской области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67092" y="4453035"/>
            <a:ext cx="7296288" cy="1919884"/>
          </a:xfrm>
          <a:prstGeom prst="roundRect">
            <a:avLst/>
          </a:prstGeom>
          <a:noFill/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8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В четвертой части Календарного плана обращаем Ваше внимание на правильность оформления заявки на участие в вышестоящих спортивных соревнованиях</a:t>
            </a:r>
          </a:p>
        </p:txBody>
      </p:sp>
    </p:spTree>
    <p:extLst>
      <p:ext uri="{BB962C8B-B14F-4D97-AF65-F5344CB8AC3E}">
        <p14:creationId xmlns:p14="http://schemas.microsoft.com/office/powerpoint/2010/main" val="149198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7015"/>
            <a:ext cx="10693400" cy="35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10696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9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84021" y="324247"/>
            <a:ext cx="7980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подписания заявки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4150" y="4140671"/>
            <a:ext cx="10373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54149" y="1620391"/>
            <a:ext cx="10373245" cy="1510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lvl="1" indent="-1588"/>
            <a:r>
              <a:rPr lang="ru-RU" dirty="0" smtClean="0"/>
              <a:t>1. Основанием </a:t>
            </a:r>
            <a:r>
              <a:rPr lang="ru-RU" dirty="0"/>
              <a:t>для допуска к соревнованиям участника по медицинским требованиям является заявка с отметкой напротив фамилии спортсмена «допущен» с подписью врача по спортивной медицине, скрепленной личной печатью врача, при наличии подписи с расшифровкой ФИО врача в конце заявки, скрепленной печатью учреждения, имеющего лицензию по «спортивной медицине и лечебной физкультуре», допустившего спортсмена.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4150" y="3240401"/>
            <a:ext cx="10373244" cy="7552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lvl="1" indent="-1588"/>
            <a:r>
              <a:rPr lang="ru-RU" dirty="0" smtClean="0"/>
              <a:t>2. Заявка </a:t>
            </a:r>
            <a:r>
              <a:rPr lang="ru-RU" dirty="0"/>
              <a:t>подписывается руководителем организации, ставиться печать организации, принимающей участие в соревнованиях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4149" y="4140671"/>
            <a:ext cx="10373245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lvl="1" indent="-1588"/>
            <a:r>
              <a:rPr lang="ru-RU" dirty="0" smtClean="0"/>
              <a:t>3. Лицо</a:t>
            </a:r>
            <a:r>
              <a:rPr lang="ru-RU" dirty="0"/>
              <a:t>, ответственное за составление заявки (ответственное за участие в соревнованиях)</a:t>
            </a:r>
            <a:r>
              <a:rPr lang="ru-RU" b="1" dirty="0"/>
              <a:t> </a:t>
            </a:r>
            <a:r>
              <a:rPr lang="ru-RU" dirty="0"/>
              <a:t>подписывает заявку на участие в соревнованиях, руководителями органов исполнительной власти субъектов Российской Федерации в области физической культуры и спорта и/или аккредитованных региональных спортивных федераций (или </a:t>
            </a:r>
            <a:r>
              <a:rPr lang="ru-RU" dirty="0" smtClean="0"/>
              <a:t>физкультурно-спортивных организаций</a:t>
            </a:r>
            <a:r>
              <a:rPr lang="ru-RU" dirty="0"/>
              <a:t>, в том числе спортивных клубов - для командных игровых видов спорта).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9906" y="5922776"/>
            <a:ext cx="10337488" cy="882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lvl="1" indent="0"/>
            <a:r>
              <a:rPr lang="ru-RU" dirty="0" smtClean="0"/>
              <a:t>4. Подписанная </a:t>
            </a:r>
            <a:r>
              <a:rPr lang="ru-RU" dirty="0"/>
              <a:t>заявка на участие в соревнованиях направляется в мандатную комиссию в соответствии со сроками, указанными в Положении о проведении соревнований (по виду спорта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5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Изменен</outs:displayName>
      <outs:dateTime>2010-05-26T12:13:55Z</outs:dateTime>
      <outs:isPinned>true</outs:isPinned>
    </outs:relatedDate>
    <outs:relatedDate>
      <outs:type>2</outs:type>
      <outs:displayName>Создан</outs:displayName>
      <outs:dateTime>2010-01-22T12:08:31Z</outs:dateTime>
      <outs:isPinned>true</outs:isPinned>
    </outs:relatedDate>
    <outs:relatedDate>
      <outs:type>4</outs:type>
      <outs:displayName>Напечатан</outs:displayName>
      <outs:dateTime/>
      <outs:isPinned>true</outs:isPinned>
    </outs:relatedDate>
  </outs:relatedDates>
  <outs:relatedDocuments>
    <outs:relatedDocument>
      <outs:type>2</outs:type>
      <outs:displayName>Другие документы в текущей папке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МКПЦН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Admin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C3E1AE56-C01D-4ED6-81F5-E70C562AA76A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8706</TotalTime>
  <Words>1286</Words>
  <Application>Microsoft Office PowerPoint</Application>
  <PresentationFormat>Произвольный</PresentationFormat>
  <Paragraphs>276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О порядке формирования и исполнения  календарного плана официальных физкультурных мероприятий и спортивных мероприятий  Свердловской области на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Образец заполнения ЗАЯВКИ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МКПЦН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Перезентация</dc:title>
  <dc:creator>МКПЦН</dc:creator>
  <cp:lastModifiedBy>Полицковая Анастасия Сергеевна</cp:lastModifiedBy>
  <cp:revision>815</cp:revision>
  <cp:lastPrinted>2017-10-26T07:43:30Z</cp:lastPrinted>
  <dcterms:created xsi:type="dcterms:W3CDTF">2010-01-22T12:08:31Z</dcterms:created>
  <dcterms:modified xsi:type="dcterms:W3CDTF">2017-10-26T08:08:58Z</dcterms:modified>
</cp:coreProperties>
</file>