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75" r:id="rId2"/>
    <p:sldId id="259" r:id="rId3"/>
    <p:sldId id="276" r:id="rId4"/>
    <p:sldId id="295" r:id="rId5"/>
    <p:sldId id="262" r:id="rId6"/>
    <p:sldId id="267" r:id="rId7"/>
    <p:sldId id="264" r:id="rId8"/>
    <p:sldId id="265" r:id="rId9"/>
  </p:sldIdLst>
  <p:sldSz cx="9144000" cy="6858000" type="screen4x3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5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F92E5-243E-4DF0-B6EA-08545BBCF28D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6E192-789F-42CD-8F7E-73BA9DFC2E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570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05F1F2B0-3BE4-4EE2-B0AE-45CEA0C33094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A9A7E4C7-6D71-41AD-86E1-4142962E49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60593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F2B0-3BE4-4EE2-B0AE-45CEA0C33094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E4C7-6D71-41AD-86E1-4142962E49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024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F2B0-3BE4-4EE2-B0AE-45CEA0C33094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E4C7-6D71-41AD-86E1-4142962E49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395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F2B0-3BE4-4EE2-B0AE-45CEA0C33094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E4C7-6D71-41AD-86E1-4142962E49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780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F2B0-3BE4-4EE2-B0AE-45CEA0C33094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E4C7-6D71-41AD-86E1-4142962E49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426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F2B0-3BE4-4EE2-B0AE-45CEA0C33094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E4C7-6D71-41AD-86E1-4142962E49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567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F2B0-3BE4-4EE2-B0AE-45CEA0C33094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E4C7-6D71-41AD-86E1-4142962E49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744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F2B0-3BE4-4EE2-B0AE-45CEA0C33094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E4C7-6D71-41AD-86E1-4142962E49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423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F2B0-3BE4-4EE2-B0AE-45CEA0C33094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E4C7-6D71-41AD-86E1-4142962E49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57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05F1F2B0-3BE4-4EE2-B0AE-45CEA0C33094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A9A7E4C7-6D71-41AD-86E1-4142962E49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41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F2B0-3BE4-4EE2-B0AE-45CEA0C33094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A9A7E4C7-6D71-41AD-86E1-4142962E49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80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F2B0-3BE4-4EE2-B0AE-45CEA0C33094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E4C7-6D71-41AD-86E1-4142962E49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17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F2B0-3BE4-4EE2-B0AE-45CEA0C33094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E4C7-6D71-41AD-86E1-4142962E49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11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F2B0-3BE4-4EE2-B0AE-45CEA0C33094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E4C7-6D71-41AD-86E1-4142962E49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74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F2B0-3BE4-4EE2-B0AE-45CEA0C33094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E4C7-6D71-41AD-86E1-4142962E49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26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F2B0-3BE4-4EE2-B0AE-45CEA0C33094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E4C7-6D71-41AD-86E1-4142962E49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330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F2B0-3BE4-4EE2-B0AE-45CEA0C33094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E4C7-6D71-41AD-86E1-4142962E49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18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5F1F2B0-3BE4-4EE2-B0AE-45CEA0C33094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9A7E4C7-6D71-41AD-86E1-4142962E49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40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1680" y="1177297"/>
            <a:ext cx="6947127" cy="348826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altLang="ru-RU" sz="3600" b="1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медико-биологического сопровождения лиц, занимающихся физкультурой и спортом на территории Свердловской области</a:t>
            </a:r>
            <a:r>
              <a:rPr lang="ru-RU" altLang="ru-RU" sz="53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solidFill>
                  <a:schemeClr val="bg2"/>
                </a:solidFill>
              </a:rPr>
              <a:t/>
            </a:r>
            <a:br>
              <a:rPr lang="ru-RU" altLang="ru-RU" dirty="0" smtClean="0">
                <a:solidFill>
                  <a:schemeClr val="bg2"/>
                </a:solidFill>
              </a:rPr>
            </a:br>
            <a:endParaRPr lang="pl-PL" altLang="ru-RU" dirty="0" smtClean="0">
              <a:solidFill>
                <a:schemeClr val="tx1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23904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15616" y="1762944"/>
            <a:ext cx="763284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от 05.12.2017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373-ФЗ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в Федеральный закон «О физической культуре и спорте в Российской Федерации» и Федеральный закон «Об основах охраны здоровья граждан в Российской Федерации» по вопросам медико-биологического обеспечения спортсменов спортивных сборных команд Российской Федерации и спортивных сборных команд субъектов Российской Федерации»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организации углубленных медицинских обследований для спортсменов спортивных сборных команд Свердловской области переданы в Министерство здравоохранения Свердловской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endParaRPr kumimoji="0" lang="ru-RU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3728" y="404664"/>
            <a:ext cx="45365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Нормативно-правовая база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39552" y="1556792"/>
            <a:ext cx="849694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0363" lvl="0" indent="-360363" eaLnBrk="0" fontAlgn="base" hangingPunct="0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Приказ Министерства здравоохранения Российской Федерации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01.03.2016 г. № 134н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«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организации оказания медицинской помощи лицам, занимающимся физической культурой и спортом (в том числе при подготовке и проведении физкультурных мероприятий и спортивных мероприятий), включая порядок медицинского осмотра лиц, желающих пройти спортивную подготовку, заниматься физической культурой и спортом в организациях и (или) выполнить нормативы испытаний (тестов) всероссийского физкультурно-спортивного комплекса «Готов к труду и обороне»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marR="0" lvl="0" indent="-360363" algn="l" defTabSz="914400" rtl="0" eaLnBrk="0" fontAlgn="base" latinLnBrk="0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Приказ Министерства здравоохранения Свердловской области от 16.04.2018 г. № 612-п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«Об организации Центра лечебной физкультуры и спортивной медицины на базе ГАУЗ СО «Многопрофильный клинический медицинский центр «Бонум»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marR="0" lvl="0" indent="-360363" algn="l" defTabSz="914400" rtl="0" eaLnBrk="0" fontAlgn="base" latinLnBrk="0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Приказ Министерства здравоохранения Свердловской области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«Об утверждении порядка оказания медицинской помощи детям, занимающимся физкультурой и спортом, на территории Свердловской области» 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(проект)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4" y="332656"/>
            <a:ext cx="45365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Нормативно-правовая база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02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03648" y="-44227"/>
            <a:ext cx="73448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СПОРТСМЕНОВ ПО ЭТАПАМ СПОРТИВНОЙ ПОДГОТОВКИ.</a:t>
            </a:r>
          </a:p>
          <a:p>
            <a:pPr algn="ctr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ГРУППА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75656" y="1916832"/>
            <a:ext cx="2376264" cy="230832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105 тыс. спортсменов            от 4 до 18 лет – жителей Свердловской области</a:t>
            </a:r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12% детской популяции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ая соединительная линия 3"/>
          <p:cNvSpPr/>
          <p:nvPr/>
        </p:nvSpPr>
        <p:spPr>
          <a:xfrm rot="3206508">
            <a:off x="3968727" y="5337321"/>
            <a:ext cx="1773518" cy="2214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1074"/>
                </a:moveTo>
                <a:lnTo>
                  <a:pt x="1773518" y="11074"/>
                </a:lnTo>
              </a:path>
            </a:pathLst>
          </a:custGeom>
          <a:noFill/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ая соединительная линия 4"/>
          <p:cNvSpPr/>
          <p:nvPr/>
        </p:nvSpPr>
        <p:spPr>
          <a:xfrm rot="1959614">
            <a:off x="4296215" y="4937141"/>
            <a:ext cx="1680634" cy="2214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1074"/>
                </a:moveTo>
                <a:lnTo>
                  <a:pt x="1680634" y="11074"/>
                </a:lnTo>
              </a:path>
            </a:pathLst>
          </a:custGeom>
          <a:noFill/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рямая соединительная линия 5"/>
          <p:cNvSpPr/>
          <p:nvPr/>
        </p:nvSpPr>
        <p:spPr>
          <a:xfrm rot="659888">
            <a:off x="4413614" y="4468433"/>
            <a:ext cx="1684363" cy="2214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1074"/>
                </a:moveTo>
                <a:lnTo>
                  <a:pt x="1684363" y="11074"/>
                </a:lnTo>
              </a:path>
            </a:pathLst>
          </a:custGeom>
          <a:noFill/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Прямая соединительная линия 6"/>
          <p:cNvSpPr/>
          <p:nvPr/>
        </p:nvSpPr>
        <p:spPr>
          <a:xfrm rot="20940112">
            <a:off x="4413614" y="3994028"/>
            <a:ext cx="1684363" cy="2214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1074"/>
                </a:moveTo>
                <a:lnTo>
                  <a:pt x="1684363" y="11074"/>
                </a:lnTo>
              </a:path>
            </a:pathLst>
          </a:custGeom>
          <a:noFill/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Прямая соединительная линия 7"/>
          <p:cNvSpPr/>
          <p:nvPr/>
        </p:nvSpPr>
        <p:spPr>
          <a:xfrm rot="19640386">
            <a:off x="4296215" y="3525319"/>
            <a:ext cx="1680634" cy="2214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1074"/>
                </a:moveTo>
                <a:lnTo>
                  <a:pt x="1680634" y="11074"/>
                </a:lnTo>
              </a:path>
            </a:pathLst>
          </a:custGeom>
          <a:noFill/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Прямая соединительная линия 8"/>
          <p:cNvSpPr/>
          <p:nvPr/>
        </p:nvSpPr>
        <p:spPr>
          <a:xfrm rot="18393492">
            <a:off x="3968727" y="3125140"/>
            <a:ext cx="1773518" cy="2214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1074"/>
                </a:moveTo>
                <a:lnTo>
                  <a:pt x="1773518" y="11074"/>
                </a:lnTo>
              </a:path>
            </a:pathLst>
          </a:custGeom>
          <a:noFill/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Овал 13"/>
          <p:cNvSpPr/>
          <p:nvPr/>
        </p:nvSpPr>
        <p:spPr>
          <a:xfrm>
            <a:off x="3472712" y="3679734"/>
            <a:ext cx="1125140" cy="1125140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5" name="Группа 14"/>
          <p:cNvGrpSpPr/>
          <p:nvPr/>
        </p:nvGrpSpPr>
        <p:grpSpPr>
          <a:xfrm>
            <a:off x="5247186" y="1815249"/>
            <a:ext cx="675084" cy="675084"/>
            <a:chOff x="4167065" y="988"/>
            <a:chExt cx="675084" cy="675084"/>
          </a:xfrm>
        </p:grpSpPr>
        <p:sp>
          <p:nvSpPr>
            <p:cNvPr id="49" name="Овал 48"/>
            <p:cNvSpPr/>
            <p:nvPr/>
          </p:nvSpPr>
          <p:spPr>
            <a:xfrm>
              <a:off x="4167065" y="988"/>
              <a:ext cx="675084" cy="675084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780253"/>
                <a:satOff val="-973"/>
                <a:lumOff val="229"/>
                <a:alphaOff val="0"/>
              </a:schemeClr>
            </a:fillRef>
            <a:effectRef idx="2">
              <a:schemeClr val="accent2">
                <a:hueOff val="780253"/>
                <a:satOff val="-973"/>
                <a:lumOff val="22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Овал 11"/>
            <p:cNvSpPr/>
            <p:nvPr/>
          </p:nvSpPr>
          <p:spPr>
            <a:xfrm>
              <a:off x="4265929" y="99852"/>
              <a:ext cx="477356" cy="4773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I </a:t>
              </a:r>
              <a:r>
                <a:rPr lang="ru-RU" sz="1600" kern="1200" dirty="0" smtClean="0"/>
                <a:t>этап</a:t>
              </a:r>
              <a:endParaRPr lang="ru-RU" sz="1600" kern="1200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989779" y="1815249"/>
            <a:ext cx="1012626" cy="675084"/>
            <a:chOff x="4909658" y="988"/>
            <a:chExt cx="1012626" cy="675084"/>
          </a:xfrm>
        </p:grpSpPr>
        <p:sp>
          <p:nvSpPr>
            <p:cNvPr id="47" name="Прямоугольник 46"/>
            <p:cNvSpPr/>
            <p:nvPr/>
          </p:nvSpPr>
          <p:spPr>
            <a:xfrm>
              <a:off x="4909658" y="988"/>
              <a:ext cx="1012626" cy="67508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8" name="Прямоугольник 47"/>
            <p:cNvSpPr/>
            <p:nvPr/>
          </p:nvSpPr>
          <p:spPr>
            <a:xfrm>
              <a:off x="4909658" y="988"/>
              <a:ext cx="1012626" cy="6750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30 тыс.</a:t>
              </a:r>
              <a:r>
                <a:rPr lang="ru-RU" sz="2000" kern="1200" dirty="0" smtClean="0"/>
                <a:t>  </a:t>
              </a:r>
              <a:endParaRPr lang="ru-RU" sz="2000" kern="1200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5790613" y="2563212"/>
            <a:ext cx="675084" cy="675084"/>
            <a:chOff x="4710492" y="748951"/>
            <a:chExt cx="675084" cy="675084"/>
          </a:xfrm>
        </p:grpSpPr>
        <p:sp>
          <p:nvSpPr>
            <p:cNvPr id="45" name="Овал 44"/>
            <p:cNvSpPr/>
            <p:nvPr/>
          </p:nvSpPr>
          <p:spPr>
            <a:xfrm>
              <a:off x="4710492" y="748951"/>
              <a:ext cx="675084" cy="675084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1560506"/>
                <a:satOff val="-1946"/>
                <a:lumOff val="458"/>
                <a:alphaOff val="0"/>
              </a:schemeClr>
            </a:fillRef>
            <a:effectRef idx="2">
              <a:schemeClr val="accent2">
                <a:hueOff val="1560506"/>
                <a:satOff val="-1946"/>
                <a:lumOff val="45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Овал 15"/>
            <p:cNvSpPr/>
            <p:nvPr/>
          </p:nvSpPr>
          <p:spPr>
            <a:xfrm>
              <a:off x="4809356" y="847815"/>
              <a:ext cx="477356" cy="4773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II</a:t>
              </a:r>
              <a:r>
                <a:rPr lang="ru-RU" sz="1600" kern="1200" dirty="0" smtClean="0"/>
                <a:t> этап</a:t>
              </a:r>
              <a:endParaRPr lang="ru-RU" sz="1600" kern="1200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6533206" y="2563212"/>
            <a:ext cx="1012626" cy="675084"/>
            <a:chOff x="5453085" y="748951"/>
            <a:chExt cx="1012626" cy="675084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5453085" y="748951"/>
              <a:ext cx="1012626" cy="67508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4" name="Прямоугольник 43"/>
            <p:cNvSpPr/>
            <p:nvPr/>
          </p:nvSpPr>
          <p:spPr>
            <a:xfrm>
              <a:off x="5453085" y="748951"/>
              <a:ext cx="1012626" cy="6750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45 тыс.</a:t>
              </a:r>
              <a:endParaRPr lang="ru-RU" sz="20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076310" y="3442496"/>
            <a:ext cx="675084" cy="675084"/>
            <a:chOff x="4996189" y="1628235"/>
            <a:chExt cx="675084" cy="675084"/>
          </a:xfrm>
        </p:grpSpPr>
        <p:sp>
          <p:nvSpPr>
            <p:cNvPr id="41" name="Овал 40"/>
            <p:cNvSpPr/>
            <p:nvPr/>
          </p:nvSpPr>
          <p:spPr>
            <a:xfrm>
              <a:off x="4996189" y="1628235"/>
              <a:ext cx="675084" cy="675084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2340759"/>
                <a:satOff val="-2919"/>
                <a:lumOff val="686"/>
                <a:alphaOff val="0"/>
              </a:schemeClr>
            </a:fillRef>
            <a:effectRef idx="2">
              <a:schemeClr val="accent2">
                <a:hueOff val="2340759"/>
                <a:satOff val="-2919"/>
                <a:lumOff val="6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Овал 19"/>
            <p:cNvSpPr/>
            <p:nvPr/>
          </p:nvSpPr>
          <p:spPr>
            <a:xfrm>
              <a:off x="5095053" y="1727099"/>
              <a:ext cx="477356" cy="4773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III </a:t>
              </a:r>
              <a:r>
                <a:rPr lang="ru-RU" sz="1600" kern="1200" dirty="0" smtClean="0"/>
                <a:t>этап</a:t>
              </a:r>
              <a:endParaRPr lang="ru-RU" sz="1600" kern="1200" dirty="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6818902" y="3442496"/>
            <a:ext cx="1012626" cy="675084"/>
            <a:chOff x="5738781" y="1628235"/>
            <a:chExt cx="1012626" cy="675084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738781" y="1628235"/>
              <a:ext cx="1012626" cy="67508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Прямоугольник 39"/>
            <p:cNvSpPr/>
            <p:nvPr/>
          </p:nvSpPr>
          <p:spPr>
            <a:xfrm>
              <a:off x="5738781" y="1628235"/>
              <a:ext cx="1012626" cy="6750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25 тыс.</a:t>
              </a:r>
              <a:endParaRPr lang="ru-RU" sz="20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6076310" y="4367029"/>
            <a:ext cx="675084" cy="675084"/>
            <a:chOff x="4996189" y="2552768"/>
            <a:chExt cx="675084" cy="675084"/>
          </a:xfrm>
        </p:grpSpPr>
        <p:sp>
          <p:nvSpPr>
            <p:cNvPr id="37" name="Овал 36"/>
            <p:cNvSpPr/>
            <p:nvPr/>
          </p:nvSpPr>
          <p:spPr>
            <a:xfrm>
              <a:off x="4996189" y="2552768"/>
              <a:ext cx="675084" cy="675084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3121013"/>
                <a:satOff val="-3893"/>
                <a:lumOff val="915"/>
                <a:alphaOff val="0"/>
              </a:schemeClr>
            </a:fillRef>
            <a:effectRef idx="2">
              <a:schemeClr val="accent2">
                <a:hueOff val="3121013"/>
                <a:satOff val="-3893"/>
                <a:lumOff val="9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Овал 23"/>
            <p:cNvSpPr/>
            <p:nvPr/>
          </p:nvSpPr>
          <p:spPr>
            <a:xfrm>
              <a:off x="5095053" y="2651632"/>
              <a:ext cx="477356" cy="4773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IV </a:t>
              </a:r>
              <a:r>
                <a:rPr lang="ru-RU" sz="1600" kern="1200" dirty="0" smtClean="0"/>
                <a:t>этап</a:t>
              </a:r>
              <a:endParaRPr lang="ru-RU" sz="1600" kern="1200" dirty="0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6818902" y="4367029"/>
            <a:ext cx="1425506" cy="675084"/>
            <a:chOff x="5738781" y="2552768"/>
            <a:chExt cx="1425506" cy="675084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5738781" y="2552768"/>
              <a:ext cx="1012626" cy="67508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Прямоугольник 35"/>
            <p:cNvSpPr/>
            <p:nvPr/>
          </p:nvSpPr>
          <p:spPr>
            <a:xfrm>
              <a:off x="5738781" y="2552768"/>
              <a:ext cx="1425506" cy="6750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b="1" kern="1200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3,5 тыс.</a:t>
              </a:r>
              <a:endParaRPr lang="ru-RU" sz="2000" b="1" kern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790613" y="5246312"/>
            <a:ext cx="675084" cy="675084"/>
            <a:chOff x="4710492" y="3432051"/>
            <a:chExt cx="675084" cy="675084"/>
          </a:xfrm>
        </p:grpSpPr>
        <p:sp>
          <p:nvSpPr>
            <p:cNvPr id="33" name="Овал 32"/>
            <p:cNvSpPr/>
            <p:nvPr/>
          </p:nvSpPr>
          <p:spPr>
            <a:xfrm>
              <a:off x="4710492" y="3432051"/>
              <a:ext cx="675084" cy="675084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3901266"/>
                <a:satOff val="-4866"/>
                <a:lumOff val="1144"/>
                <a:alphaOff val="0"/>
              </a:schemeClr>
            </a:fillRef>
            <a:effectRef idx="2">
              <a:schemeClr val="accent2">
                <a:hueOff val="3901266"/>
                <a:satOff val="-4866"/>
                <a:lumOff val="114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Овал 27"/>
            <p:cNvSpPr/>
            <p:nvPr/>
          </p:nvSpPr>
          <p:spPr>
            <a:xfrm>
              <a:off x="4809356" y="3530915"/>
              <a:ext cx="477356" cy="4773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V</a:t>
              </a:r>
              <a:r>
                <a:rPr lang="ru-RU" sz="1600" kern="1200" dirty="0" smtClean="0"/>
                <a:t> этап</a:t>
              </a:r>
              <a:endParaRPr lang="ru-RU" sz="1600" kern="1200" dirty="0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6533206" y="5246312"/>
            <a:ext cx="1351162" cy="675084"/>
            <a:chOff x="5453085" y="3432051"/>
            <a:chExt cx="1351162" cy="675084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5453085" y="3432051"/>
              <a:ext cx="1012626" cy="67508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Прямоугольник 31"/>
            <p:cNvSpPr/>
            <p:nvPr/>
          </p:nvSpPr>
          <p:spPr>
            <a:xfrm>
              <a:off x="5453085" y="3432051"/>
              <a:ext cx="1351162" cy="6750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b="1" kern="1200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1,5 тыс.</a:t>
              </a:r>
              <a:endParaRPr lang="ru-RU" sz="2000" b="1" kern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5247186" y="5994276"/>
            <a:ext cx="675084" cy="675084"/>
            <a:chOff x="4167065" y="4180015"/>
            <a:chExt cx="675084" cy="675084"/>
          </a:xfrm>
        </p:grpSpPr>
        <p:sp>
          <p:nvSpPr>
            <p:cNvPr id="29" name="Овал 28"/>
            <p:cNvSpPr/>
            <p:nvPr/>
          </p:nvSpPr>
          <p:spPr>
            <a:xfrm>
              <a:off x="4167065" y="4180015"/>
              <a:ext cx="675084" cy="675084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2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Овал 31"/>
            <p:cNvSpPr/>
            <p:nvPr/>
          </p:nvSpPr>
          <p:spPr>
            <a:xfrm>
              <a:off x="4265929" y="4278879"/>
              <a:ext cx="477356" cy="4773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VI</a:t>
              </a:r>
              <a:r>
                <a:rPr lang="ru-RU" sz="1600" kern="1200" dirty="0" smtClean="0"/>
                <a:t> этап</a:t>
              </a:r>
              <a:endParaRPr lang="ru-RU" sz="1600" kern="1200" dirty="0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5989779" y="5994276"/>
            <a:ext cx="1012626" cy="675084"/>
            <a:chOff x="4909658" y="4180015"/>
            <a:chExt cx="1012626" cy="675084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4909658" y="4180015"/>
              <a:ext cx="1012626" cy="67508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Прямоугольник 27"/>
            <p:cNvSpPr/>
            <p:nvPr/>
          </p:nvSpPr>
          <p:spPr>
            <a:xfrm>
              <a:off x="4909658" y="4180015"/>
              <a:ext cx="1012626" cy="6750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b="1" kern="1200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 тыс.</a:t>
              </a:r>
              <a:endParaRPr lang="ru-RU" sz="2000" b="1" kern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858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19672" y="102111"/>
            <a:ext cx="61206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Трехуровневая система медико-биологического обеспечения лиц, занимающихся физической культурой и спортом, в Свердловской области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8" name="Группа 47"/>
          <p:cNvGrpSpPr/>
          <p:nvPr/>
        </p:nvGrpSpPr>
        <p:grpSpPr>
          <a:xfrm>
            <a:off x="251520" y="1988840"/>
            <a:ext cx="3600400" cy="4536504"/>
            <a:chOff x="467544" y="2348880"/>
            <a:chExt cx="3384376" cy="4176464"/>
          </a:xfrm>
        </p:grpSpPr>
        <p:pic>
          <p:nvPicPr>
            <p:cNvPr id="9" name="Рисунок 8" descr="C:\Users\user\Desktop\Sverdlovsk_Oblast_Russian.gif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2348880"/>
              <a:ext cx="3384376" cy="417646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0" name="5-конечная звезда 9"/>
            <p:cNvSpPr/>
            <p:nvPr/>
          </p:nvSpPr>
          <p:spPr>
            <a:xfrm>
              <a:off x="1707408" y="5965535"/>
              <a:ext cx="149777" cy="132585"/>
            </a:xfrm>
            <a:prstGeom prst="star5">
              <a:avLst/>
            </a:prstGeom>
            <a:solidFill>
              <a:srgbClr val="C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1691680" y="5949280"/>
              <a:ext cx="72008" cy="72008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 flipH="1">
              <a:off x="1403648" y="5877272"/>
              <a:ext cx="72008" cy="72008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 flipH="1">
              <a:off x="1475656" y="5195526"/>
              <a:ext cx="72008" cy="72008"/>
            </a:xfrm>
            <a:prstGeom prst="rect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 flipH="1">
              <a:off x="2230117" y="6281888"/>
              <a:ext cx="72008" cy="72008"/>
            </a:xfrm>
            <a:prstGeom prst="rect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Равнобедренный треугольник 16"/>
            <p:cNvSpPr/>
            <p:nvPr/>
          </p:nvSpPr>
          <p:spPr>
            <a:xfrm>
              <a:off x="1763688" y="3573016"/>
              <a:ext cx="72008" cy="7200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Равнобедренный треугольник 17"/>
            <p:cNvSpPr/>
            <p:nvPr/>
          </p:nvSpPr>
          <p:spPr>
            <a:xfrm>
              <a:off x="1732468" y="4059232"/>
              <a:ext cx="72008" cy="7200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Равнобедренный треугольник 18"/>
            <p:cNvSpPr/>
            <p:nvPr/>
          </p:nvSpPr>
          <p:spPr>
            <a:xfrm>
              <a:off x="2668572" y="5373216"/>
              <a:ext cx="72008" cy="7200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Равнобедренный треугольник 19"/>
            <p:cNvSpPr/>
            <p:nvPr/>
          </p:nvSpPr>
          <p:spPr>
            <a:xfrm>
              <a:off x="1547664" y="5276964"/>
              <a:ext cx="72008" cy="7200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Равнобедренный треугольник 20"/>
            <p:cNvSpPr/>
            <p:nvPr/>
          </p:nvSpPr>
          <p:spPr>
            <a:xfrm>
              <a:off x="2843808" y="5877272"/>
              <a:ext cx="72008" cy="7200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Равнобедренный треугольник 23"/>
            <p:cNvSpPr/>
            <p:nvPr/>
          </p:nvSpPr>
          <p:spPr>
            <a:xfrm>
              <a:off x="1619672" y="5877272"/>
              <a:ext cx="72008" cy="7200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Равнобедренный треугольник 24"/>
            <p:cNvSpPr/>
            <p:nvPr/>
          </p:nvSpPr>
          <p:spPr>
            <a:xfrm>
              <a:off x="1885404" y="5984960"/>
              <a:ext cx="72008" cy="7200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Равнобедренный треугольник 25"/>
            <p:cNvSpPr/>
            <p:nvPr/>
          </p:nvSpPr>
          <p:spPr>
            <a:xfrm>
              <a:off x="1547664" y="5756204"/>
              <a:ext cx="72008" cy="7200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/>
            <p:cNvSpPr/>
            <p:nvPr/>
          </p:nvSpPr>
          <p:spPr>
            <a:xfrm>
              <a:off x="3491880" y="5085184"/>
              <a:ext cx="72008" cy="7200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Равнобедренный треугольник 27"/>
            <p:cNvSpPr/>
            <p:nvPr/>
          </p:nvSpPr>
          <p:spPr>
            <a:xfrm>
              <a:off x="2771800" y="5229200"/>
              <a:ext cx="72008" cy="7200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Равнобедренный треугольник 28"/>
            <p:cNvSpPr/>
            <p:nvPr/>
          </p:nvSpPr>
          <p:spPr>
            <a:xfrm>
              <a:off x="2123728" y="5301208"/>
              <a:ext cx="72008" cy="7200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Равнобедренный треугольник 29"/>
            <p:cNvSpPr/>
            <p:nvPr/>
          </p:nvSpPr>
          <p:spPr>
            <a:xfrm>
              <a:off x="1475656" y="5949280"/>
              <a:ext cx="72008" cy="7200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/>
            <p:cNvSpPr/>
            <p:nvPr/>
          </p:nvSpPr>
          <p:spPr>
            <a:xfrm>
              <a:off x="2263284" y="5638948"/>
              <a:ext cx="72008" cy="7200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Равнобедренный треугольник 31"/>
            <p:cNvSpPr/>
            <p:nvPr/>
          </p:nvSpPr>
          <p:spPr>
            <a:xfrm>
              <a:off x="683568" y="6065888"/>
              <a:ext cx="72008" cy="7200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Равнобедренный треугольник 32"/>
            <p:cNvSpPr/>
            <p:nvPr/>
          </p:nvSpPr>
          <p:spPr>
            <a:xfrm>
              <a:off x="1763688" y="6165304"/>
              <a:ext cx="72008" cy="7200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Равнобедренный треугольник 33"/>
            <p:cNvSpPr/>
            <p:nvPr/>
          </p:nvSpPr>
          <p:spPr>
            <a:xfrm>
              <a:off x="1979712" y="5661248"/>
              <a:ext cx="72008" cy="7200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Равнобедренный треугольник 34"/>
            <p:cNvSpPr/>
            <p:nvPr/>
          </p:nvSpPr>
          <p:spPr>
            <a:xfrm>
              <a:off x="1475656" y="4751904"/>
              <a:ext cx="72008" cy="7200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Равнобедренный треугольник 35"/>
            <p:cNvSpPr/>
            <p:nvPr/>
          </p:nvSpPr>
          <p:spPr>
            <a:xfrm>
              <a:off x="1516444" y="5652328"/>
              <a:ext cx="72008" cy="7200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Равнобедренный треугольник 36"/>
            <p:cNvSpPr/>
            <p:nvPr/>
          </p:nvSpPr>
          <p:spPr>
            <a:xfrm>
              <a:off x="1403648" y="4941168"/>
              <a:ext cx="72008" cy="7200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Равнобедренный треугольник 37"/>
            <p:cNvSpPr/>
            <p:nvPr/>
          </p:nvSpPr>
          <p:spPr>
            <a:xfrm>
              <a:off x="1547664" y="5589240"/>
              <a:ext cx="72008" cy="7200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Равнобедренный треугольник 38"/>
            <p:cNvSpPr/>
            <p:nvPr/>
          </p:nvSpPr>
          <p:spPr>
            <a:xfrm>
              <a:off x="2051720" y="6021288"/>
              <a:ext cx="72008" cy="7200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Равнобедренный треугольник 39"/>
            <p:cNvSpPr/>
            <p:nvPr/>
          </p:nvSpPr>
          <p:spPr>
            <a:xfrm>
              <a:off x="2411760" y="5877272"/>
              <a:ext cx="72008" cy="7200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Равнобедренный треугольник 40"/>
            <p:cNvSpPr/>
            <p:nvPr/>
          </p:nvSpPr>
          <p:spPr>
            <a:xfrm>
              <a:off x="1331640" y="4653136"/>
              <a:ext cx="72008" cy="7200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Равнобедренный треугольник 51"/>
            <p:cNvSpPr/>
            <p:nvPr/>
          </p:nvSpPr>
          <p:spPr>
            <a:xfrm>
              <a:off x="2137262" y="5818186"/>
              <a:ext cx="72008" cy="7200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4067944" y="2038196"/>
            <a:ext cx="482453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Участковые педиатры, терапевты в поликлиниках по месту жительства</a:t>
            </a:r>
          </a:p>
          <a:p>
            <a:pPr>
              <a:lnSpc>
                <a:spcPct val="120000"/>
              </a:lnSpc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уровень:</a:t>
            </a:r>
          </a:p>
          <a:p>
            <a:pPr>
              <a:lnSpc>
                <a:spcPct val="120000"/>
              </a:lnSpc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кабинеты спортивной медицины (23)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отделения спортивной медицины (2)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врачебно-физкультурные диспансеры (2)</a:t>
            </a:r>
          </a:p>
          <a:p>
            <a:pPr>
              <a:lnSpc>
                <a:spcPct val="120000"/>
              </a:lnSpc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уровень: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Центр лечебной физкультуры и спортивной медицины на базе ГАУЗ СО «МКМЦ «Бонум»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851920" y="2992232"/>
            <a:ext cx="169827" cy="203667"/>
          </a:xfrm>
          <a:prstGeom prst="triangle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 flipH="1">
            <a:off x="3851619" y="3316408"/>
            <a:ext cx="205007" cy="216024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 flipH="1">
            <a:off x="3866609" y="3601498"/>
            <a:ext cx="216024" cy="19233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5-конечная звезда 44"/>
          <p:cNvSpPr/>
          <p:nvPr/>
        </p:nvSpPr>
        <p:spPr>
          <a:xfrm>
            <a:off x="3866609" y="4126428"/>
            <a:ext cx="273343" cy="288032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0" name="Рисунок 49" descr="зал лечебной физкультуры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71459" y="4797152"/>
            <a:ext cx="2496277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" name="Рисунок 50" descr="Клиническая лаборатория.JPG"/>
          <p:cNvPicPr>
            <a:picLocks noChangeAspect="1"/>
          </p:cNvPicPr>
          <p:nvPr/>
        </p:nvPicPr>
        <p:blipFill>
          <a:blip r:embed="rId4" cstate="print"/>
          <a:srcRect l="7756" r="6934"/>
          <a:stretch>
            <a:fillRect/>
          </a:stretch>
        </p:blipFill>
        <p:spPr>
          <a:xfrm rot="5400000">
            <a:off x="7097045" y="4910293"/>
            <a:ext cx="1872209" cy="16459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C:\Users\user\Desktop\Sverdlovsk_Oblast_Russian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3600400" cy="45365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5-конечная звезда 9"/>
          <p:cNvSpPr/>
          <p:nvPr/>
        </p:nvSpPr>
        <p:spPr>
          <a:xfrm>
            <a:off x="1602964" y="5918398"/>
            <a:ext cx="133291" cy="115461"/>
          </a:xfrm>
          <a:prstGeom prst="star5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flipH="1">
            <a:off x="1323980" y="5117463"/>
            <a:ext cx="76604" cy="78216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flipH="1">
            <a:off x="2090022" y="6260900"/>
            <a:ext cx="76604" cy="78216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4067944" y="4841865"/>
            <a:ext cx="4896544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0850"/>
            <a:r>
              <a:rPr lang="ru-RU" sz="1600" b="1" dirty="0" smtClean="0"/>
              <a:t>38 </a:t>
            </a:r>
            <a:r>
              <a:rPr lang="ru-RU" sz="1600" dirty="0" smtClean="0"/>
              <a:t>учреждений и подразделений имеют лицензии;</a:t>
            </a:r>
          </a:p>
          <a:p>
            <a:pPr marL="450850"/>
            <a:endParaRPr lang="ru-RU" sz="1600" b="1" dirty="0" smtClean="0"/>
          </a:p>
          <a:p>
            <a:pPr marL="450850"/>
            <a:r>
              <a:rPr lang="ru-RU" sz="1600" b="1" dirty="0" smtClean="0"/>
              <a:t>13 </a:t>
            </a:r>
            <a:r>
              <a:rPr lang="ru-RU" sz="1600" dirty="0" smtClean="0"/>
              <a:t>подразделений находятся в процессе получения лицензии</a:t>
            </a:r>
            <a:endParaRPr lang="ru-RU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1619672" y="102111"/>
            <a:ext cx="60486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кадров и наличие лицензий на работы и услуги по лечебной физкультуре и спортивной медицине на территории Свердловской области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1"/>
          <p:cNvSpPr>
            <a:spLocks noChangeArrowheads="1"/>
          </p:cNvSpPr>
          <p:nvPr/>
        </p:nvSpPr>
        <p:spPr bwMode="auto">
          <a:xfrm>
            <a:off x="3815408" y="1844824"/>
            <a:ext cx="5328592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82563" marR="0" lvl="0" indent="-1825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Министерством здравоохранения Свердловской области совместно с ФГБОУ ВО «Уральский государственный медицинский университет» Минздрава России в 2018 году уже подготовлено 11 врачей по специальности «Лечебная физкультура и спортивная медицина». </a:t>
            </a:r>
          </a:p>
          <a:p>
            <a:pPr marL="182563" marR="0" lvl="0" indent="-1825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До конца 2018 года будут проучены еще 10 врачей, что позволит укомплектовать специалистами по лечебной физкультуре и спортивной медицине Кабинеты спортивной медицины в учреждениях здравоохранения.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 flipH="1">
            <a:off x="4211960" y="5661248"/>
            <a:ext cx="205007" cy="216024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 flipH="1">
            <a:off x="4211960" y="4941168"/>
            <a:ext cx="205007" cy="216024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 flipH="1">
            <a:off x="1691680" y="3356992"/>
            <a:ext cx="76604" cy="78216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 flipH="1">
            <a:off x="1586576" y="3836728"/>
            <a:ext cx="76604" cy="78216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 flipH="1">
            <a:off x="1399052" y="5157192"/>
            <a:ext cx="76604" cy="78216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 flipH="1">
            <a:off x="1259632" y="5805264"/>
            <a:ext cx="76604" cy="78216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 flipH="1">
            <a:off x="1547664" y="5949280"/>
            <a:ext cx="76604" cy="78216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 flipH="1">
            <a:off x="1547664" y="5762440"/>
            <a:ext cx="76604" cy="78216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 flipH="1">
            <a:off x="2771800" y="5157192"/>
            <a:ext cx="76604" cy="78216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 flipH="1">
            <a:off x="1259632" y="5949280"/>
            <a:ext cx="76604" cy="78216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 flipH="1">
            <a:off x="467544" y="6021288"/>
            <a:ext cx="76604" cy="78216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вал 73"/>
          <p:cNvSpPr/>
          <p:nvPr/>
        </p:nvSpPr>
        <p:spPr>
          <a:xfrm flipH="1">
            <a:off x="1835696" y="5589240"/>
            <a:ext cx="76604" cy="78216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 flipH="1">
            <a:off x="1547664" y="6205308"/>
            <a:ext cx="72009" cy="7200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 flipH="1">
            <a:off x="1475656" y="5877272"/>
            <a:ext cx="72009" cy="7200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 flipH="1">
            <a:off x="1457367" y="5661248"/>
            <a:ext cx="72009" cy="7200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 flipH="1">
            <a:off x="1368216" y="5589240"/>
            <a:ext cx="72009" cy="7200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 flipH="1">
            <a:off x="1475656" y="5157192"/>
            <a:ext cx="72009" cy="7200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 flipH="1">
            <a:off x="1259632" y="4824584"/>
            <a:ext cx="72009" cy="7200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 flipH="1">
            <a:off x="2007144" y="5157192"/>
            <a:ext cx="72009" cy="7200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 flipH="1">
            <a:off x="2142016" y="5561808"/>
            <a:ext cx="72009" cy="7200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 flipH="1">
            <a:off x="2592351" y="5301208"/>
            <a:ext cx="72009" cy="7200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 flipH="1">
            <a:off x="2411760" y="5805264"/>
            <a:ext cx="72009" cy="7200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 flipH="1">
            <a:off x="2771800" y="5733256"/>
            <a:ext cx="72009" cy="7200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 flipH="1">
            <a:off x="3491879" y="4968600"/>
            <a:ext cx="72009" cy="7200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Овал 94"/>
          <p:cNvSpPr/>
          <p:nvPr/>
        </p:nvSpPr>
        <p:spPr>
          <a:xfrm flipH="1">
            <a:off x="2038004" y="5765260"/>
            <a:ext cx="76604" cy="78216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 flipH="1">
            <a:off x="1152192" y="4495404"/>
            <a:ext cx="72009" cy="7200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 flipH="1">
            <a:off x="1331640" y="4581128"/>
            <a:ext cx="72009" cy="7200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 flipH="1">
            <a:off x="2051720" y="5229200"/>
            <a:ext cx="76604" cy="78216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 flipH="1">
            <a:off x="2843808" y="5733256"/>
            <a:ext cx="76604" cy="78216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 flipH="1">
            <a:off x="3563888" y="4941168"/>
            <a:ext cx="76604" cy="78216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 flipH="1">
            <a:off x="2627784" y="5373216"/>
            <a:ext cx="76604" cy="78216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 flipH="1">
            <a:off x="1547664" y="6021288"/>
            <a:ext cx="76604" cy="78216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 flipH="1">
            <a:off x="1187624" y="5949280"/>
            <a:ext cx="76604" cy="78216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 flipH="1">
            <a:off x="2878112" y="5052193"/>
            <a:ext cx="76604" cy="78216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19672" y="102111"/>
            <a:ext cx="5904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Подразделения и учреждения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46504" y="1464167"/>
            <a:ext cx="35283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медицинское обеспечение лиц, занимающихся физической культурой и спортом,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осуществляется:</a:t>
            </a:r>
          </a:p>
          <a:p>
            <a:pPr marL="173038" indent="-173038"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врачебно-физкультурных диспансерах («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Врачебно-физкультурный диспансер № 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г.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К.-Уральский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Врачебно-физкультурный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диспансер», г.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Нижний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Тагил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173038" indent="-173038"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центре спортивной медицины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Детская городская поликлиника № 13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Екатеринбург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3038" indent="-173038"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Городская больница 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1», г.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Асбест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173038" indent="-173038"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«Городская больница», г.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Первоуральск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79494" y="1757610"/>
            <a:ext cx="1881238" cy="16236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80014" y="4400200"/>
            <a:ext cx="2975738" cy="14311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Рисунок 17" descr="спортзал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20656" y="4289614"/>
            <a:ext cx="3215639" cy="22780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Рисунок 18" descr="спортзал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30742" y="1628800"/>
            <a:ext cx="2965869" cy="2088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19672" y="-27384"/>
            <a:ext cx="590465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лечебной физкультуры и спортивной медицины на базе ГАУЗ СО «Многопрофильный клинический медицинский центр «Бонум»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657266"/>
            <a:ext cx="784887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приказом Министерства здравоохранения Свердловской области от 16.04.2018 № 612-п Центр открыт 1 июня 2018 года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83568" y="2376895"/>
            <a:ext cx="6000945" cy="3350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Штаты Центра:</a:t>
            </a:r>
          </a:p>
          <a:p>
            <a:pPr marL="92075" lvl="0" indent="-92075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руководитель, </a:t>
            </a:r>
          </a:p>
          <a:p>
            <a:pPr marL="92075" lvl="0" indent="-92075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врачи спортивной медицины и ЛФК - 2, </a:t>
            </a:r>
          </a:p>
          <a:p>
            <a:pPr marL="92075" lvl="0" indent="-92075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врачи педиатр, терапевт,</a:t>
            </a:r>
          </a:p>
          <a:p>
            <a:pPr marL="92075" lvl="0" indent="-92075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врачи специалисты (офтальмолог, невролог, травматолог-ортопед, хирург, гинеколог,  ЛОР, врач функциональной диагностики и др.),</a:t>
            </a:r>
          </a:p>
          <a:p>
            <a:pPr marL="92075" lvl="0" indent="-92075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клинический психолог,</a:t>
            </a:r>
          </a:p>
          <a:p>
            <a:pPr marL="92075" lvl="0" indent="-92075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медсестры – 4, медрегистраторы - 2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  <a:tabLst/>
            </a:pP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УМО, оформление допуска к тренировочному процессу и соревнованиям, медицинская реабилитация спортсменов, в перспективе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врачебно-педагогического наблюдения, расширение  реабилитационных технологий на базе дневного и круглосуточного стационара</a:t>
            </a:r>
          </a:p>
        </p:txBody>
      </p:sp>
      <p:pic>
        <p:nvPicPr>
          <p:cNvPr id="8" name="Рисунок 7" descr="IMG_91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40297" y="5781262"/>
            <a:ext cx="1440160" cy="9601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Рисунок 12" descr="IMG_7378.JPG"/>
          <p:cNvPicPr>
            <a:picLocks noChangeAspect="1"/>
          </p:cNvPicPr>
          <p:nvPr/>
        </p:nvPicPr>
        <p:blipFill>
          <a:blip r:embed="rId3" cstate="print"/>
          <a:srcRect r="10000"/>
          <a:stretch>
            <a:fillRect/>
          </a:stretch>
        </p:blipFill>
        <p:spPr>
          <a:xfrm>
            <a:off x="6660232" y="3575772"/>
            <a:ext cx="1944216" cy="16201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 descr="IMG_7373.JPG"/>
          <p:cNvPicPr>
            <a:picLocks noChangeAspect="1"/>
          </p:cNvPicPr>
          <p:nvPr/>
        </p:nvPicPr>
        <p:blipFill>
          <a:blip r:embed="rId4" cstate="print"/>
          <a:srcRect l="3845"/>
          <a:stretch>
            <a:fillRect/>
          </a:stretch>
        </p:blipFill>
        <p:spPr>
          <a:xfrm>
            <a:off x="6972545" y="4966862"/>
            <a:ext cx="2088232" cy="16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Рисунок 13" descr="IMG_74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48264" y="2420888"/>
            <a:ext cx="2088232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5877272"/>
            <a:ext cx="1534272" cy="548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730</TotalTime>
  <Words>571</Words>
  <Application>Microsoft Office PowerPoint</Application>
  <PresentationFormat>Экран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Corbel</vt:lpstr>
      <vt:lpstr>Times New Roman</vt:lpstr>
      <vt:lpstr>Wingdings</vt:lpstr>
      <vt:lpstr>Параллакс</vt:lpstr>
      <vt:lpstr>Организация медико-биологического сопровождения лиц, занимающихся физкультурой и спортом на территории Свердловской области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BITkachenko</dc:creator>
  <cp:lastModifiedBy>user</cp:lastModifiedBy>
  <cp:revision>58</cp:revision>
  <cp:lastPrinted>2018-11-01T09:46:06Z</cp:lastPrinted>
  <dcterms:created xsi:type="dcterms:W3CDTF">2018-09-17T10:21:04Z</dcterms:created>
  <dcterms:modified xsi:type="dcterms:W3CDTF">2018-11-20T12:32:55Z</dcterms:modified>
</cp:coreProperties>
</file>