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588" r:id="rId4"/>
    <p:sldId id="589" r:id="rId5"/>
    <p:sldId id="590" r:id="rId6"/>
    <p:sldId id="591" r:id="rId7"/>
    <p:sldId id="592" r:id="rId8"/>
    <p:sldId id="602" r:id="rId9"/>
    <p:sldId id="594" r:id="rId10"/>
    <p:sldId id="603" r:id="rId11"/>
    <p:sldId id="596" r:id="rId12"/>
    <p:sldId id="597" r:id="rId13"/>
  </p:sldIdLst>
  <p:sldSz cx="9144000" cy="5143500" type="screen16x9"/>
  <p:notesSz cx="6797675" cy="9856788"/>
  <p:defaultTextStyle>
    <a:defPPr>
      <a:defRPr lang="en-US"/>
    </a:defPPr>
    <a:lvl1pPr algn="l" defTabSz="33798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337983" indent="-26996" algn="l" defTabSz="33798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677046" indent="-55071" algn="l" defTabSz="33798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015028" indent="-82066" algn="l" defTabSz="33798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354091" indent="-110141" algn="l" defTabSz="33798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1554937" algn="l" defTabSz="621975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1865925" algn="l" defTabSz="621975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2176912" algn="l" defTabSz="621975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2487900" algn="l" defTabSz="621975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6600"/>
    <a:srgbClr val="C3BF09"/>
    <a:srgbClr val="E0DB0A"/>
    <a:srgbClr val="FFFF00"/>
    <a:srgbClr val="F4F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8173" autoAdjust="0"/>
  </p:normalViewPr>
  <p:slideViewPr>
    <p:cSldViewPr snapToObjects="1">
      <p:cViewPr varScale="1">
        <p:scale>
          <a:sx n="81" d="100"/>
          <a:sy n="81" d="100"/>
        </p:scale>
        <p:origin x="96" y="570"/>
      </p:cViewPr>
      <p:guideLst>
        <p:guide orient="horz" pos="2382"/>
        <p:guide pos="4234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u="sng" dirty="0" smtClean="0">
                <a:solidFill>
                  <a:schemeClr val="tx1"/>
                </a:solidFill>
              </a:rPr>
              <a:t>С 1 января</a:t>
            </a:r>
            <a:r>
              <a:rPr lang="ru-RU" u="sng" baseline="0" dirty="0" smtClean="0">
                <a:solidFill>
                  <a:schemeClr val="tx1"/>
                </a:solidFill>
              </a:rPr>
              <a:t> 2019 года</a:t>
            </a:r>
            <a:endParaRPr lang="ru-RU" u="sng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B-474E-8675-23D95D55A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t" anchorCtr="0" compatLnSpc="1">
            <a:prstTxWarp prst="textNoShape">
              <a:avLst/>
            </a:prstTxWarp>
          </a:bodyPr>
          <a:lstStyle>
            <a:lvl1pPr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t" anchorCtr="0" compatLnSpc="1">
            <a:prstTxWarp prst="textNoShape">
              <a:avLst/>
            </a:prstTxWarp>
          </a:bodyPr>
          <a:lstStyle>
            <a:lvl1pPr algn="r"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8C73C770-0264-4AE6-8DE1-D6BC905A1229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2848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b" anchorCtr="0" compatLnSpc="1">
            <a:prstTxWarp prst="textNoShape">
              <a:avLst/>
            </a:prstTxWarp>
          </a:bodyPr>
          <a:lstStyle>
            <a:lvl1pPr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62848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b" anchorCtr="0" compatLnSpc="1">
            <a:prstTxWarp prst="textNoShape">
              <a:avLst/>
            </a:prstTxWarp>
          </a:bodyPr>
          <a:lstStyle>
            <a:lvl1pPr algn="r"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807B5440-3639-4F17-BF59-40B0F07E8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12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t" anchorCtr="0" compatLnSpc="1">
            <a:prstTxWarp prst="textNoShape">
              <a:avLst/>
            </a:prstTxWarp>
          </a:bodyPr>
          <a:lstStyle>
            <a:lvl1pPr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t" anchorCtr="0" compatLnSpc="1">
            <a:prstTxWarp prst="textNoShape">
              <a:avLst/>
            </a:prstTxWarp>
          </a:bodyPr>
          <a:lstStyle>
            <a:lvl1pPr algn="r"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47E467C8-FBD8-4237-925F-0E5FAEEB7022}" type="datetimeFigureOut">
              <a:rPr lang="ru-RU"/>
              <a:pPr>
                <a:defRPr/>
              </a:pPr>
              <a:t>01.11.2018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1424"/>
            <a:ext cx="5438140" cy="443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848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b" anchorCtr="0" compatLnSpc="1">
            <a:prstTxWarp prst="textNoShape">
              <a:avLst/>
            </a:prstTxWarp>
          </a:bodyPr>
          <a:lstStyle>
            <a:lvl1pPr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62848"/>
            <a:ext cx="2945659" cy="49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08" tIns="45153" rIns="90308" bIns="45153" numCol="1" anchor="b" anchorCtr="0" compatLnSpc="1">
            <a:prstTxWarp prst="textNoShape">
              <a:avLst/>
            </a:prstTxWarp>
          </a:bodyPr>
          <a:lstStyle>
            <a:lvl1pPr algn="r" defTabSz="489329" eaLnBrk="0" hangingPunct="0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B5F9ECFD-E8F1-4F05-94D2-76DC5ACF4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2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3798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7704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1502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54091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1693171" algn="l" defTabSz="6772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31805" algn="l" defTabSz="6772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70440" algn="l" defTabSz="6772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09074" algn="l" defTabSz="67726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0241" indent="-280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3447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2825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22204" indent="-22469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71582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20961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70340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9718" indent="-224690" defTabSz="4883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88387">
              <a:defRPr/>
            </a:pPr>
            <a:fld id="{15AE5371-9D8C-4139-80D5-58AC0084E410}" type="slidenum">
              <a:rPr lang="ru-RU" smtClean="0"/>
              <a:pPr defTabSz="488387">
                <a:defRPr/>
              </a:pPr>
              <a:t>1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9717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9784" indent="-2845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8129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3380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8631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3882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9134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1438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963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4770">
              <a:defRPr/>
            </a:pPr>
            <a:fld id="{93C7E96A-C443-4F2D-A200-E8415438A4AE}" type="slidenum">
              <a:rPr lang="ru-RU" smtClean="0"/>
              <a:pPr defTabSz="494770"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063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9784" indent="-2845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8129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3380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8631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3882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9134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1438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963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4770">
              <a:defRPr/>
            </a:pPr>
            <a:fld id="{93C7E96A-C443-4F2D-A200-E8415438A4AE}" type="slidenum">
              <a:rPr lang="ru-RU" smtClean="0"/>
              <a:pPr defTabSz="494770"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1098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9784" indent="-2845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8129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3380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8631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3882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9134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1438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963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4770">
              <a:defRPr/>
            </a:pPr>
            <a:fld id="{93C7E96A-C443-4F2D-A200-E8415438A4AE}" type="slidenum">
              <a:rPr lang="ru-RU" smtClean="0"/>
              <a:pPr defTabSz="494770"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6326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9784" indent="-2845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8129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3380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8631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3882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9134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1438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963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4770">
              <a:defRPr/>
            </a:pPr>
            <a:fld id="{93C7E96A-C443-4F2D-A200-E8415438A4AE}" type="slidenum">
              <a:rPr lang="ru-RU" smtClean="0"/>
              <a:pPr defTabSz="494770"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9968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9784" indent="-2845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8129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3380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8631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3882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9134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1438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963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4770">
              <a:defRPr/>
            </a:pPr>
            <a:fld id="{93C7E96A-C443-4F2D-A200-E8415438A4AE}" type="slidenum">
              <a:rPr lang="ru-RU" smtClean="0"/>
              <a:pPr defTabSz="494770"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2883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9784" indent="-2845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8129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3380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8631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3882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9134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1438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963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4770">
              <a:defRPr/>
            </a:pPr>
            <a:fld id="{93C7E96A-C443-4F2D-A200-E8415438A4AE}" type="slidenum">
              <a:rPr lang="ru-RU" smtClean="0"/>
              <a:pPr defTabSz="494770"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0603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9784" indent="-2845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8129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3380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8631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3882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9134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1438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963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4770">
              <a:defRPr/>
            </a:pPr>
            <a:fld id="{93C7E96A-C443-4F2D-A200-E8415438A4AE}" type="slidenum">
              <a:rPr lang="ru-RU" smtClean="0"/>
              <a:pPr defTabSz="494770"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609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9784" indent="-2845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8129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3380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8631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3882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9134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1438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963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4770">
              <a:defRPr/>
            </a:pPr>
            <a:fld id="{93C7E96A-C443-4F2D-A200-E8415438A4AE}" type="slidenum">
              <a:rPr lang="ru-RU" smtClean="0"/>
              <a:pPr defTabSz="494770">
                <a:defRPr/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39753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39775"/>
            <a:ext cx="6569075" cy="36957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39784" indent="-28453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38129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93380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48631" indent="-22762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03882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59134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1438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69636" indent="-227626" defTabSz="494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4770">
              <a:defRPr/>
            </a:pPr>
            <a:fld id="{93C7E96A-C443-4F2D-A200-E8415438A4AE}" type="slidenum">
              <a:rPr lang="ru-RU" smtClean="0"/>
              <a:pPr defTabSz="494770">
                <a:defRPr/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586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" y="746125"/>
            <a:ext cx="6629400" cy="3730625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3335" indent="-28589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592" indent="-2287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1028" indent="-2287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8464" indent="-22871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5901" indent="-228719" defTabSz="497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3338" indent="-228719" defTabSz="497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30775" indent="-228719" defTabSz="497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8210" indent="-228719" defTabSz="4971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97145">
              <a:defRPr/>
            </a:pPr>
            <a:fld id="{93C7E96A-C443-4F2D-A200-E8415438A4AE}" type="slidenum">
              <a:rPr lang="ru-RU" smtClean="0"/>
              <a:pPr defTabSz="497145"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6704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4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9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0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7376-0698-4564-8F16-C4FC88D63A0D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A9AE-71BD-4D3C-B1D3-C71F9F58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2AE1-EC90-4050-B3D7-4AAD0B51EB7B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251BB-41E9-4C88-ACF5-14D680809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1" cy="4388644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CE8E-D055-492D-8507-53CBFAFA27DB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2BB2-64FA-4918-B36E-181CAB038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B85F-D814-49D6-83C3-70F1618F60C0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4BA8D-BE6B-47D1-9461-471CF0DCF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6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57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514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71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028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85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542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99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056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C9A71-E9A9-45B8-8187-0EEA56F13A5D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23E3-B2EF-48C9-B775-EC891E9CB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5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599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599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2EB6-6EFC-44DF-B278-8D58038D1C90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7E78-233F-48B2-BFAE-6A57951C5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7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6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5707" indent="0">
              <a:buNone/>
              <a:defRPr sz="1900" b="1"/>
            </a:lvl2pPr>
            <a:lvl3pPr marL="851414" indent="0">
              <a:buNone/>
              <a:defRPr sz="1700" b="1"/>
            </a:lvl3pPr>
            <a:lvl4pPr marL="1277121" indent="0">
              <a:buNone/>
              <a:defRPr sz="1500" b="1"/>
            </a:lvl4pPr>
            <a:lvl5pPr marL="1702828" indent="0">
              <a:buNone/>
              <a:defRPr sz="1500" b="1"/>
            </a:lvl5pPr>
            <a:lvl6pPr marL="2128535" indent="0">
              <a:buNone/>
              <a:defRPr sz="1500" b="1"/>
            </a:lvl6pPr>
            <a:lvl7pPr marL="2554241" indent="0">
              <a:buNone/>
              <a:defRPr sz="1500" b="1"/>
            </a:lvl7pPr>
            <a:lvl8pPr marL="2979948" indent="0">
              <a:buNone/>
              <a:defRPr sz="1500" b="1"/>
            </a:lvl8pPr>
            <a:lvl9pPr marL="3405656" indent="0">
              <a:buNone/>
              <a:defRPr sz="15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5707" indent="0">
              <a:buNone/>
              <a:defRPr sz="1900" b="1"/>
            </a:lvl2pPr>
            <a:lvl3pPr marL="851414" indent="0">
              <a:buNone/>
              <a:defRPr sz="1700" b="1"/>
            </a:lvl3pPr>
            <a:lvl4pPr marL="1277121" indent="0">
              <a:buNone/>
              <a:defRPr sz="1500" b="1"/>
            </a:lvl4pPr>
            <a:lvl5pPr marL="1702828" indent="0">
              <a:buNone/>
              <a:defRPr sz="1500" b="1"/>
            </a:lvl5pPr>
            <a:lvl6pPr marL="2128535" indent="0">
              <a:buNone/>
              <a:defRPr sz="1500" b="1"/>
            </a:lvl6pPr>
            <a:lvl7pPr marL="2554241" indent="0">
              <a:buNone/>
              <a:defRPr sz="1500" b="1"/>
            </a:lvl7pPr>
            <a:lvl8pPr marL="2979948" indent="0">
              <a:buNone/>
              <a:defRPr sz="1500" b="1"/>
            </a:lvl8pPr>
            <a:lvl9pPr marL="3405656" indent="0">
              <a:buNone/>
              <a:defRPr sz="15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879E-F7F1-44F4-BD0B-115B86B949F9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4157-35D3-47C1-ABDC-334704B45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8FC02-AFD5-41F2-B568-25646D621BA4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6558-C163-413A-8B41-1DBC5B0BC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E4E5-D81A-4A91-B14B-225A87B444D6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0D54-D5A1-495E-823A-AD67486EE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5707" indent="0">
              <a:buNone/>
              <a:defRPr sz="1100"/>
            </a:lvl2pPr>
            <a:lvl3pPr marL="851414" indent="0">
              <a:buNone/>
              <a:defRPr sz="900"/>
            </a:lvl3pPr>
            <a:lvl4pPr marL="1277121" indent="0">
              <a:buNone/>
              <a:defRPr sz="900"/>
            </a:lvl4pPr>
            <a:lvl5pPr marL="1702828" indent="0">
              <a:buNone/>
              <a:defRPr sz="900"/>
            </a:lvl5pPr>
            <a:lvl6pPr marL="2128535" indent="0">
              <a:buNone/>
              <a:defRPr sz="900"/>
            </a:lvl6pPr>
            <a:lvl7pPr marL="2554241" indent="0">
              <a:buNone/>
              <a:defRPr sz="900"/>
            </a:lvl7pPr>
            <a:lvl8pPr marL="2979948" indent="0">
              <a:buNone/>
              <a:defRPr sz="900"/>
            </a:lvl8pPr>
            <a:lvl9pPr marL="3405656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49BC-2FA4-4E5A-A973-0C0BFCADC71F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0C027-A087-4AB3-987F-323C9CE99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5707" indent="0">
              <a:buNone/>
              <a:defRPr sz="2600"/>
            </a:lvl2pPr>
            <a:lvl3pPr marL="851414" indent="0">
              <a:buNone/>
              <a:defRPr sz="2200"/>
            </a:lvl3pPr>
            <a:lvl4pPr marL="1277121" indent="0">
              <a:buNone/>
              <a:defRPr sz="1900"/>
            </a:lvl4pPr>
            <a:lvl5pPr marL="1702828" indent="0">
              <a:buNone/>
              <a:defRPr sz="1900"/>
            </a:lvl5pPr>
            <a:lvl6pPr marL="2128535" indent="0">
              <a:buNone/>
              <a:defRPr sz="1900"/>
            </a:lvl6pPr>
            <a:lvl7pPr marL="2554241" indent="0">
              <a:buNone/>
              <a:defRPr sz="1900"/>
            </a:lvl7pPr>
            <a:lvl8pPr marL="2979948" indent="0">
              <a:buNone/>
              <a:defRPr sz="1900"/>
            </a:lvl8pPr>
            <a:lvl9pPr marL="3405656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25707" indent="0">
              <a:buNone/>
              <a:defRPr sz="1100"/>
            </a:lvl2pPr>
            <a:lvl3pPr marL="851414" indent="0">
              <a:buNone/>
              <a:defRPr sz="900"/>
            </a:lvl3pPr>
            <a:lvl4pPr marL="1277121" indent="0">
              <a:buNone/>
              <a:defRPr sz="900"/>
            </a:lvl4pPr>
            <a:lvl5pPr marL="1702828" indent="0">
              <a:buNone/>
              <a:defRPr sz="900"/>
            </a:lvl5pPr>
            <a:lvl6pPr marL="2128535" indent="0">
              <a:buNone/>
              <a:defRPr sz="900"/>
            </a:lvl6pPr>
            <a:lvl7pPr marL="2554241" indent="0">
              <a:buNone/>
              <a:defRPr sz="900"/>
            </a:lvl7pPr>
            <a:lvl8pPr marL="2979948" indent="0">
              <a:buNone/>
              <a:defRPr sz="900"/>
            </a:lvl8pPr>
            <a:lvl9pPr marL="3405656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DF47-1BF9-41C6-A0E3-6F68AD00F32F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BB706-8052-4853-876A-66E341735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474" y="206262"/>
            <a:ext cx="8229057" cy="8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727" tIns="33864" rIns="67727" bIns="338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74" y="1199754"/>
            <a:ext cx="8229057" cy="33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727" tIns="33864" rIns="67727" bIns="338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72" y="4767703"/>
            <a:ext cx="2133962" cy="273211"/>
          </a:xfrm>
          <a:prstGeom prst="rect">
            <a:avLst/>
          </a:prstGeom>
        </p:spPr>
        <p:txBody>
          <a:bodyPr vert="horz" wrap="square" lIns="67727" tIns="33864" rIns="67727" bIns="33864" numCol="1" anchor="ctr" anchorCtr="0" compatLnSpc="1">
            <a:prstTxWarp prst="textNoShape">
              <a:avLst/>
            </a:prstTxWarp>
          </a:bodyPr>
          <a:lstStyle>
            <a:lvl1pPr defTabSz="425707">
              <a:defRPr sz="11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E2171A20-9FA2-4C96-BF33-E495124F1EEA}" type="datetime1">
              <a:rPr lang="en-US"/>
              <a:pPr>
                <a:defRPr/>
              </a:pPr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3569" y="4767703"/>
            <a:ext cx="2896867" cy="273211"/>
          </a:xfrm>
          <a:prstGeom prst="rect">
            <a:avLst/>
          </a:prstGeom>
        </p:spPr>
        <p:txBody>
          <a:bodyPr vert="horz" wrap="square" lIns="67727" tIns="33864" rIns="67727" bIns="33864" numCol="1" anchor="ctr" anchorCtr="0" compatLnSpc="1">
            <a:prstTxWarp prst="textNoShape">
              <a:avLst/>
            </a:prstTxWarp>
          </a:bodyPr>
          <a:lstStyle>
            <a:lvl1pPr algn="ctr" defTabSz="425707">
              <a:defRPr sz="1100">
                <a:solidFill>
                  <a:srgbClr val="898989"/>
                </a:solidFill>
                <a:latin typeface="Calibri" pitchFamily="34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567" y="4767703"/>
            <a:ext cx="2133962" cy="273211"/>
          </a:xfrm>
          <a:prstGeom prst="rect">
            <a:avLst/>
          </a:prstGeom>
        </p:spPr>
        <p:txBody>
          <a:bodyPr vert="horz" wrap="square" lIns="67727" tIns="33864" rIns="67727" bIns="33864" numCol="1" anchor="ctr" anchorCtr="0" compatLnSpc="1">
            <a:prstTxWarp prst="textNoShape">
              <a:avLst/>
            </a:prstTxWarp>
          </a:bodyPr>
          <a:lstStyle>
            <a:lvl1pPr algn="r" defTabSz="425707">
              <a:defRPr sz="11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AB533E3D-06EA-47E0-8E1A-DF0C9F873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24889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24889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24889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24889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24889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25707" algn="ctr" defTabSz="425707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851414" algn="ctr" defTabSz="425707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277121" algn="ctr" defTabSz="425707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702828" algn="ctr" defTabSz="425707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19006" indent="-319006" algn="l" defTabSz="4248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690953" indent="-266064" algn="l" defTabSz="4248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064257" indent="-211765" algn="l" defTabSz="4248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489145" indent="-211765" algn="l" defTabSz="4248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1915390" indent="-211765" algn="l" defTabSz="42488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341388" indent="-212854" algn="l" defTabSz="42570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7095" indent="-212854" algn="l" defTabSz="42570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802" indent="-212854" algn="l" defTabSz="42570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509" indent="-212854" algn="l" defTabSz="425707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57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5707" algn="l" defTabSz="4257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1414" algn="l" defTabSz="4257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7121" algn="l" defTabSz="4257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2828" algn="l" defTabSz="4257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8535" algn="l" defTabSz="4257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4241" algn="l" defTabSz="4257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9948" algn="l" defTabSz="4257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656" algn="l" defTabSz="42570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" t="4166" r="151" b="15132"/>
          <a:stretch/>
        </p:blipFill>
        <p:spPr bwMode="auto">
          <a:xfrm>
            <a:off x="3042" y="0"/>
            <a:ext cx="9140958" cy="521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32" y="2493324"/>
            <a:ext cx="8775525" cy="1662602"/>
          </a:xfrm>
        </p:spPr>
        <p:txBody>
          <a:bodyPr/>
          <a:lstStyle/>
          <a:p>
            <a:pPr>
              <a:defRPr/>
            </a:pPr>
            <a:r>
              <a:rPr lang="ru-RU" sz="2300" b="1" dirty="0"/>
              <a:t>О модернизации системы подготовки спортивного резерва в Свердловской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28" y="4045379"/>
            <a:ext cx="89617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25841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  <a:t>Лев Сергеевич Аристов</a:t>
            </a:r>
          </a:p>
          <a:p>
            <a:pPr algn="r" defTabSz="625841"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  <a:t>начальник отдела координации и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  <a:t>методического обеспечения организаций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glow rad="660400">
                    <a:schemeClr val="bg1">
                      <a:alpha val="37000"/>
                    </a:schemeClr>
                  </a:glow>
                </a:effectLst>
                <a:latin typeface="+mj-lt"/>
                <a:ea typeface="ＭＳ Ｐゴシック" pitchFamily="-110" charset="-128"/>
              </a:rPr>
              <a:t>по спортивной подготовке ГАУ СО «ЦСП»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98"/>
          <a:stretch/>
        </p:blipFill>
        <p:spPr bwMode="auto">
          <a:xfrm>
            <a:off x="-2715" y="4873949"/>
            <a:ext cx="9146715" cy="2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5" b="-907"/>
          <a:stretch/>
        </p:blipFill>
        <p:spPr bwMode="auto">
          <a:xfrm>
            <a:off x="-2715" y="-24348"/>
            <a:ext cx="9146715" cy="15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" y="-842749"/>
            <a:ext cx="172010" cy="3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141" tIns="42571" rIns="85141" bIns="42571" anchor="ctr">
            <a:spAutoFit/>
          </a:bodyPr>
          <a:lstStyle/>
          <a:p>
            <a:endParaRPr lang="ru-RU" alt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49852" y="4824387"/>
            <a:ext cx="2133962" cy="3434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35296" indent="-2443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77378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68330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59282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0233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541184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32135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23086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24889" eaLnBrk="1" hangingPunct="1">
              <a:defRPr/>
            </a:pPr>
            <a:fld id="{6918B914-86CA-4A56-8354-E3FA35DEC6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24889" eaLnBrk="1" hangingPunct="1">
                <a:defRPr/>
              </a:pPr>
              <a:t>10</a:t>
            </a:fld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" name="Прямоугольник 10"/>
          <p:cNvSpPr>
            <a:spLocks noChangeArrowheads="1"/>
          </p:cNvSpPr>
          <p:nvPr/>
        </p:nvSpPr>
        <p:spPr bwMode="auto">
          <a:xfrm>
            <a:off x="2671359" y="24635"/>
            <a:ext cx="6164313" cy="8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97" tIns="31099" rIns="62197" bIns="31099">
            <a:spAutoFit/>
          </a:bodyPr>
          <a:lstStyle/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Переход </a:t>
            </a:r>
            <a:r>
              <a:rPr lang="ru-RU" altLang="ru-RU" sz="2700" b="1" dirty="0">
                <a:solidFill>
                  <a:schemeClr val="bg1"/>
                </a:solidFill>
              </a:rPr>
              <a:t>на реализацию программ </a:t>
            </a:r>
            <a:r>
              <a:rPr lang="ru-RU" altLang="ru-RU" sz="2700" b="1" dirty="0" smtClean="0">
                <a:solidFill>
                  <a:schemeClr val="bg1"/>
                </a:solidFill>
              </a:rPr>
              <a:t/>
            </a:r>
            <a:br>
              <a:rPr lang="ru-RU" altLang="ru-RU" sz="2700" b="1" dirty="0" smtClean="0">
                <a:solidFill>
                  <a:schemeClr val="bg1"/>
                </a:solidFill>
              </a:rPr>
            </a:br>
            <a:r>
              <a:rPr lang="ru-RU" altLang="ru-RU" sz="2700" b="1" dirty="0" smtClean="0">
                <a:solidFill>
                  <a:schemeClr val="bg1"/>
                </a:solidFill>
              </a:rPr>
              <a:t>спортивной </a:t>
            </a:r>
            <a:r>
              <a:rPr lang="ru-RU" altLang="ru-RU" sz="2700" b="1" dirty="0">
                <a:solidFill>
                  <a:schemeClr val="bg1"/>
                </a:solidFill>
              </a:rPr>
              <a:t>подготовки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51316912"/>
              </p:ext>
            </p:extLst>
          </p:nvPr>
        </p:nvGraphicFramePr>
        <p:xfrm>
          <a:off x="611560" y="1059582"/>
          <a:ext cx="4848200" cy="354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03511" y="3075806"/>
            <a:ext cx="2664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u="sng" dirty="0" smtClean="0"/>
              <a:t>87 организаций из 98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в сфере </a:t>
            </a:r>
            <a:r>
              <a:rPr lang="ru-RU" b="1" dirty="0" err="1" smtClean="0"/>
              <a:t>ФКиС</a:t>
            </a:r>
            <a:r>
              <a:rPr lang="ru-RU" b="1" dirty="0" smtClean="0"/>
              <a:t> (89%)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69493" y="1636563"/>
            <a:ext cx="376617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+ с </a:t>
            </a:r>
            <a:r>
              <a:rPr lang="ru-RU" dirty="0" smtClean="0"/>
              <a:t>1 сентября 2019 года</a:t>
            </a:r>
            <a:br>
              <a:rPr lang="ru-RU" dirty="0" smtClean="0"/>
            </a:br>
            <a:r>
              <a:rPr lang="ru-RU" dirty="0" smtClean="0"/>
              <a:t>ДЮСШ </a:t>
            </a:r>
            <a:br>
              <a:rPr lang="ru-RU" dirty="0" smtClean="0"/>
            </a:br>
            <a:r>
              <a:rPr lang="ru-RU" dirty="0" smtClean="0"/>
              <a:t>Каменского </a:t>
            </a:r>
            <a:r>
              <a:rPr lang="ru-RU" dirty="0"/>
              <a:t>городского </a:t>
            </a:r>
            <a:r>
              <a:rPr lang="ru-RU" dirty="0" smtClean="0"/>
              <a:t>округа</a:t>
            </a:r>
            <a:br>
              <a:rPr lang="ru-RU" dirty="0" smtClean="0"/>
            </a:br>
            <a:r>
              <a:rPr lang="ru-RU" dirty="0" smtClean="0"/>
              <a:t>ДЮСШ </a:t>
            </a:r>
            <a:br>
              <a:rPr lang="ru-RU" dirty="0" smtClean="0"/>
            </a:br>
            <a:r>
              <a:rPr lang="ru-RU" dirty="0" smtClean="0"/>
              <a:t>городского </a:t>
            </a:r>
            <a:r>
              <a:rPr lang="ru-RU" dirty="0"/>
              <a:t>округа Верхняя Тура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+ с </a:t>
            </a:r>
            <a:r>
              <a:rPr lang="ru-RU" dirty="0" smtClean="0"/>
              <a:t>1 октября 2019 года</a:t>
            </a:r>
            <a:br>
              <a:rPr lang="ru-RU" dirty="0" smtClean="0"/>
            </a:br>
            <a:r>
              <a:rPr lang="ru-RU" dirty="0" smtClean="0"/>
              <a:t>2 ДЮСШ</a:t>
            </a:r>
            <a:br>
              <a:rPr lang="ru-RU" dirty="0" smtClean="0"/>
            </a:br>
            <a:r>
              <a:rPr lang="ru-RU" dirty="0" smtClean="0"/>
              <a:t>городского </a:t>
            </a:r>
            <a:r>
              <a:rPr lang="ru-RU" dirty="0"/>
              <a:t>округа Сухой </a:t>
            </a:r>
            <a:r>
              <a:rPr lang="ru-RU" dirty="0" smtClean="0"/>
              <a:t>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25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98"/>
          <a:stretch/>
        </p:blipFill>
        <p:spPr bwMode="auto">
          <a:xfrm>
            <a:off x="-2715" y="4873949"/>
            <a:ext cx="9146715" cy="2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5" b="-907"/>
          <a:stretch/>
        </p:blipFill>
        <p:spPr bwMode="auto">
          <a:xfrm>
            <a:off x="-2715" y="-24348"/>
            <a:ext cx="9146715" cy="15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" y="-842749"/>
            <a:ext cx="172010" cy="3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141" tIns="42571" rIns="85141" bIns="42571" anchor="ctr">
            <a:spAutoFit/>
          </a:bodyPr>
          <a:lstStyle/>
          <a:p>
            <a:endParaRPr lang="ru-RU" alt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49852" y="4824387"/>
            <a:ext cx="2133962" cy="3434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35296" indent="-2443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77378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68330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59282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0233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541184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32135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23086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24889" eaLnBrk="1" hangingPunct="1">
              <a:defRPr/>
            </a:pPr>
            <a:fld id="{6918B914-86CA-4A56-8354-E3FA35DEC6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24889" eaLnBrk="1" hangingPunct="1">
                <a:defRPr/>
              </a:pPr>
              <a:t>11</a:t>
            </a:fld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" name="Прямоугольник 10"/>
          <p:cNvSpPr>
            <a:spLocks noChangeArrowheads="1"/>
          </p:cNvSpPr>
          <p:nvPr/>
        </p:nvSpPr>
        <p:spPr bwMode="auto">
          <a:xfrm>
            <a:off x="2671359" y="24635"/>
            <a:ext cx="6164313" cy="8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97" tIns="31099" rIns="62197" bIns="31099">
            <a:spAutoFit/>
          </a:bodyPr>
          <a:lstStyle/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Переход </a:t>
            </a:r>
            <a:r>
              <a:rPr lang="ru-RU" altLang="ru-RU" sz="2700" b="1" dirty="0">
                <a:solidFill>
                  <a:schemeClr val="bg1"/>
                </a:solidFill>
              </a:rPr>
              <a:t>на реализацию программ </a:t>
            </a:r>
            <a:r>
              <a:rPr lang="ru-RU" altLang="ru-RU" sz="2700" b="1" dirty="0" smtClean="0">
                <a:solidFill>
                  <a:schemeClr val="bg1"/>
                </a:solidFill>
              </a:rPr>
              <a:t/>
            </a:r>
            <a:br>
              <a:rPr lang="ru-RU" altLang="ru-RU" sz="2700" b="1" dirty="0" smtClean="0">
                <a:solidFill>
                  <a:schemeClr val="bg1"/>
                </a:solidFill>
              </a:rPr>
            </a:br>
            <a:r>
              <a:rPr lang="ru-RU" altLang="ru-RU" sz="2700" b="1" dirty="0" smtClean="0">
                <a:solidFill>
                  <a:schemeClr val="bg1"/>
                </a:solidFill>
              </a:rPr>
              <a:t>спортивной </a:t>
            </a:r>
            <a:r>
              <a:rPr lang="ru-RU" altLang="ru-RU" sz="2700" b="1" dirty="0">
                <a:solidFill>
                  <a:schemeClr val="bg1"/>
                </a:solidFill>
              </a:rPr>
              <a:t>подготовки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-1" t="25016" r="35999" b="17859"/>
          <a:stretch/>
        </p:blipFill>
        <p:spPr>
          <a:xfrm>
            <a:off x="5148064" y="1059582"/>
            <a:ext cx="3456384" cy="37289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t="2783" r="33050" b="75154"/>
          <a:stretch/>
        </p:blipFill>
        <p:spPr>
          <a:xfrm>
            <a:off x="1388448" y="1059582"/>
            <a:ext cx="3615600" cy="1440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-282" t="82325" r="34666" b="717"/>
          <a:stretch/>
        </p:blipFill>
        <p:spPr>
          <a:xfrm>
            <a:off x="1388448" y="2688928"/>
            <a:ext cx="3543592" cy="11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28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98"/>
          <a:stretch/>
        </p:blipFill>
        <p:spPr bwMode="auto">
          <a:xfrm>
            <a:off x="-2715" y="4873949"/>
            <a:ext cx="9146715" cy="2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5" b="-907"/>
          <a:stretch/>
        </p:blipFill>
        <p:spPr bwMode="auto">
          <a:xfrm>
            <a:off x="-2715" y="-24348"/>
            <a:ext cx="9146715" cy="15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" y="-842749"/>
            <a:ext cx="172010" cy="3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141" tIns="42571" rIns="85141" bIns="42571" anchor="ctr">
            <a:spAutoFit/>
          </a:bodyPr>
          <a:lstStyle/>
          <a:p>
            <a:endParaRPr lang="ru-RU" alt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49852" y="4824387"/>
            <a:ext cx="2133962" cy="3434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35296" indent="-2443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77378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68330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59282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0233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541184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32135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23086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24889" eaLnBrk="1" hangingPunct="1">
              <a:defRPr/>
            </a:pPr>
            <a:fld id="{6918B914-86CA-4A56-8354-E3FA35DEC6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24889" eaLnBrk="1" hangingPunct="1">
                <a:defRPr/>
              </a:pPr>
              <a:t>2</a:t>
            </a:fld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" name="Прямоугольник 10"/>
          <p:cNvSpPr>
            <a:spLocks noChangeArrowheads="1"/>
          </p:cNvSpPr>
          <p:nvPr/>
        </p:nvSpPr>
        <p:spPr bwMode="auto">
          <a:xfrm>
            <a:off x="2324277" y="24635"/>
            <a:ext cx="6511395" cy="8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97" tIns="31099" rIns="62197" bIns="31099">
            <a:spAutoFit/>
          </a:bodyPr>
          <a:lstStyle/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Концепция подготовки </a:t>
            </a:r>
            <a:r>
              <a:rPr lang="ru-RU" altLang="ru-RU" sz="2700" b="1" dirty="0" err="1" smtClean="0">
                <a:solidFill>
                  <a:schemeClr val="bg1"/>
                </a:solidFill>
              </a:rPr>
              <a:t>спортрезерва</a:t>
            </a:r>
            <a:endParaRPr lang="ru-RU" altLang="ru-RU" sz="2700" b="1" dirty="0">
              <a:solidFill>
                <a:schemeClr val="bg1"/>
              </a:solidFill>
            </a:endParaRPr>
          </a:p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в России до 2025 года</a:t>
            </a:r>
            <a:endParaRPr lang="ru-RU" altLang="ru-RU" sz="27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ww.cre.ru/content/upload/players/company/normal/149751390091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7614"/>
            <a:ext cx="3120281" cy="31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39952" y="1877853"/>
            <a:ext cx="41764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Распоряжение </a:t>
            </a:r>
            <a:r>
              <a:rPr lang="ru-RU" dirty="0"/>
              <a:t>Правительства Российской Федерации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17 октября 2018 года № </a:t>
            </a:r>
            <a:r>
              <a:rPr lang="ru-RU" dirty="0" smtClean="0"/>
              <a:t>2245-р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«Об </a:t>
            </a:r>
            <a:r>
              <a:rPr lang="ru-RU" b="1" dirty="0"/>
              <a:t>утверждении Концепции подготовки спортивного резерва в Российской Федерации до 2025 года и плана по её </a:t>
            </a:r>
            <a:r>
              <a:rPr lang="ru-RU" b="1" dirty="0" smtClean="0"/>
              <a:t>реализации»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133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98"/>
          <a:stretch/>
        </p:blipFill>
        <p:spPr bwMode="auto">
          <a:xfrm>
            <a:off x="-2715" y="4873949"/>
            <a:ext cx="9146715" cy="2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5" b="-907"/>
          <a:stretch/>
        </p:blipFill>
        <p:spPr bwMode="auto">
          <a:xfrm>
            <a:off x="-2715" y="-24348"/>
            <a:ext cx="9146715" cy="15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" y="-842749"/>
            <a:ext cx="172010" cy="3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141" tIns="42571" rIns="85141" bIns="42571" anchor="ctr">
            <a:spAutoFit/>
          </a:bodyPr>
          <a:lstStyle/>
          <a:p>
            <a:endParaRPr lang="ru-RU" alt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49852" y="4824387"/>
            <a:ext cx="2133962" cy="3434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35296" indent="-2443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77378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68330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59282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0233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541184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32135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23086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24889" eaLnBrk="1" hangingPunct="1">
              <a:defRPr/>
            </a:pPr>
            <a:fld id="{6918B914-86CA-4A56-8354-E3FA35DEC6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24889" eaLnBrk="1" hangingPunct="1">
                <a:defRPr/>
              </a:pPr>
              <a:t>3</a:t>
            </a:fld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2324277" y="24635"/>
            <a:ext cx="6511395" cy="8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97" tIns="31099" rIns="62197" bIns="31099">
            <a:spAutoFit/>
          </a:bodyPr>
          <a:lstStyle/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Концепция подготовки </a:t>
            </a:r>
            <a:r>
              <a:rPr lang="ru-RU" altLang="ru-RU" sz="2700" b="1" dirty="0" err="1" smtClean="0">
                <a:solidFill>
                  <a:schemeClr val="bg1"/>
                </a:solidFill>
              </a:rPr>
              <a:t>спортрезерва</a:t>
            </a:r>
            <a:endParaRPr lang="ru-RU" altLang="ru-RU" sz="2700" b="1" dirty="0">
              <a:solidFill>
                <a:schemeClr val="bg1"/>
              </a:solidFill>
            </a:endParaRPr>
          </a:p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в России до 2025 года</a:t>
            </a:r>
            <a:endParaRPr lang="ru-RU" altLang="ru-RU" sz="27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1347614"/>
            <a:ext cx="583264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/>
              <a:t>с тренировочного этапа на этап совершенствования спортивного мастерства </a:t>
            </a:r>
            <a:r>
              <a:rPr lang="ru-RU" dirty="0" smtClean="0"/>
              <a:t>переходит только </a:t>
            </a:r>
            <a:r>
              <a:rPr lang="ru-RU" dirty="0"/>
              <a:t>5,8% </a:t>
            </a:r>
            <a:r>
              <a:rPr lang="ru-RU" dirty="0" smtClean="0"/>
              <a:t>спортсменов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требуется </a:t>
            </a:r>
            <a:r>
              <a:rPr lang="ru-RU" dirty="0"/>
              <a:t>актуализация содержания федеральных стандартов спортивной подготовки, </a:t>
            </a:r>
            <a:r>
              <a:rPr lang="ru-RU" dirty="0" smtClean="0"/>
              <a:t>разработка </a:t>
            </a:r>
            <a:r>
              <a:rPr lang="ru-RU" dirty="0"/>
              <a:t>единых методических подходов к осуществлению тренировочного </a:t>
            </a:r>
            <a:r>
              <a:rPr lang="ru-RU" dirty="0" smtClean="0"/>
              <a:t>процесса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необходимо изменение </a:t>
            </a:r>
            <a:r>
              <a:rPr lang="ru-RU" dirty="0"/>
              <a:t>процесса подготовки специалистов </a:t>
            </a:r>
            <a:r>
              <a:rPr lang="ru-RU" dirty="0" smtClean="0"/>
              <a:t>отрасли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05067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98"/>
          <a:stretch/>
        </p:blipFill>
        <p:spPr bwMode="auto">
          <a:xfrm>
            <a:off x="-2715" y="4873949"/>
            <a:ext cx="9146715" cy="2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5" b="-907"/>
          <a:stretch/>
        </p:blipFill>
        <p:spPr bwMode="auto">
          <a:xfrm>
            <a:off x="-2715" y="-24348"/>
            <a:ext cx="9146715" cy="15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" y="-842749"/>
            <a:ext cx="172010" cy="3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141" tIns="42571" rIns="85141" bIns="42571" anchor="ctr">
            <a:spAutoFit/>
          </a:bodyPr>
          <a:lstStyle/>
          <a:p>
            <a:endParaRPr lang="ru-RU" alt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49852" y="4824387"/>
            <a:ext cx="2133962" cy="3434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35296" indent="-2443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77378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68330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59282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0233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541184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32135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23086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24889" eaLnBrk="1" hangingPunct="1">
              <a:defRPr/>
            </a:pPr>
            <a:fld id="{6918B914-86CA-4A56-8354-E3FA35DEC6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24889" eaLnBrk="1" hangingPunct="1">
                <a:defRPr/>
              </a:pPr>
              <a:t>4</a:t>
            </a:fld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" name="Прямоугольник 10"/>
          <p:cNvSpPr>
            <a:spLocks noChangeArrowheads="1"/>
          </p:cNvSpPr>
          <p:nvPr/>
        </p:nvSpPr>
        <p:spPr bwMode="auto">
          <a:xfrm>
            <a:off x="5242511" y="24635"/>
            <a:ext cx="3593161" cy="8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97" tIns="31099" rIns="62197" bIns="31099">
            <a:spAutoFit/>
          </a:bodyPr>
          <a:lstStyle/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Приоритетные цели</a:t>
            </a:r>
            <a:br>
              <a:rPr lang="ru-RU" altLang="ru-RU" sz="2700" b="1" dirty="0" smtClean="0">
                <a:solidFill>
                  <a:schemeClr val="bg1"/>
                </a:solidFill>
              </a:rPr>
            </a:br>
            <a:r>
              <a:rPr lang="ru-RU" altLang="ru-RU" sz="2700" b="1" dirty="0" smtClean="0">
                <a:solidFill>
                  <a:schemeClr val="bg1"/>
                </a:solidFill>
              </a:rPr>
              <a:t>Концепции 2025</a:t>
            </a:r>
            <a:endParaRPr lang="ru-RU" altLang="ru-RU" sz="2700" b="1" dirty="0">
              <a:solidFill>
                <a:schemeClr val="bg1"/>
              </a:solidFill>
            </a:endParaRPr>
          </a:p>
        </p:txBody>
      </p:sp>
      <p:sp>
        <p:nvSpPr>
          <p:cNvPr id="7" name="Крест 6"/>
          <p:cNvSpPr/>
          <p:nvPr/>
        </p:nvSpPr>
        <p:spPr>
          <a:xfrm>
            <a:off x="2741390" y="2682030"/>
            <a:ext cx="448598" cy="419514"/>
          </a:xfrm>
          <a:prstGeom prst="plus">
            <a:avLst>
              <a:gd name="adj" fmla="val 34555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260681" y="1543106"/>
            <a:ext cx="2593603" cy="31168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6648" tIns="23324" rIns="46648" bIns="23324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/>
              <a:t>Повышение </a:t>
            </a:r>
            <a:r>
              <a:rPr lang="ru-RU" sz="2400" b="1" dirty="0"/>
              <a:t>уровня спортивного мастерства </a:t>
            </a:r>
            <a:r>
              <a:rPr lang="ru-RU" sz="2400" b="1" dirty="0" smtClean="0"/>
              <a:t>спортсменов и продление </a:t>
            </a:r>
            <a:r>
              <a:rPr lang="ru-RU" sz="2400" b="1" dirty="0"/>
              <a:t>их спортивного долголетия</a:t>
            </a:r>
            <a:endParaRPr lang="ru-RU" sz="2400" dirty="0" smtClean="0"/>
          </a:p>
        </p:txBody>
      </p:sp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77094" y="1543107"/>
            <a:ext cx="2593603" cy="311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6648" tIns="23324" rIns="46648" bIns="23324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/>
              <a:t>Повышение </a:t>
            </a:r>
            <a:r>
              <a:rPr lang="ru-RU" sz="2400" b="1" dirty="0"/>
              <a:t>эффективности подготовки спортивного резерва </a:t>
            </a:r>
            <a:endParaRPr lang="ru-RU" sz="2400" dirty="0" smtClean="0"/>
          </a:p>
        </p:txBody>
      </p:sp>
      <p:sp>
        <p:nvSpPr>
          <p:cNvPr id="10" name="Крест 9"/>
          <p:cNvSpPr/>
          <p:nvPr/>
        </p:nvSpPr>
        <p:spPr>
          <a:xfrm>
            <a:off x="5924977" y="2655644"/>
            <a:ext cx="448598" cy="419514"/>
          </a:xfrm>
          <a:prstGeom prst="plus">
            <a:avLst>
              <a:gd name="adj" fmla="val 34555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6444268" y="1543106"/>
            <a:ext cx="2593603" cy="31168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6648" tIns="23324" rIns="46648" bIns="23324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ru-RU" sz="2400" b="1" dirty="0" smtClean="0"/>
              <a:t>Повышение влияния физкультуры </a:t>
            </a:r>
            <a:r>
              <a:rPr lang="ru-RU" sz="2400" b="1" dirty="0"/>
              <a:t>и спорта на </a:t>
            </a:r>
            <a:r>
              <a:rPr lang="ru-RU" sz="2400" b="1" dirty="0" smtClean="0"/>
              <a:t>мотивацию населения к </a:t>
            </a:r>
            <a:r>
              <a:rPr lang="ru-RU" sz="2400" b="1" dirty="0"/>
              <a:t>физической активности и </a:t>
            </a:r>
            <a:r>
              <a:rPr lang="ru-RU" sz="2400" b="1" dirty="0" err="1" smtClean="0"/>
              <a:t>самосовер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err="1" smtClean="0"/>
              <a:t>шенствованию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3830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98"/>
          <a:stretch/>
        </p:blipFill>
        <p:spPr bwMode="auto">
          <a:xfrm>
            <a:off x="-2715" y="4873949"/>
            <a:ext cx="9146715" cy="2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5" b="-907"/>
          <a:stretch/>
        </p:blipFill>
        <p:spPr bwMode="auto">
          <a:xfrm>
            <a:off x="-2715" y="-24348"/>
            <a:ext cx="9146715" cy="15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" y="-842749"/>
            <a:ext cx="172010" cy="3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141" tIns="42571" rIns="85141" bIns="42571" anchor="ctr">
            <a:spAutoFit/>
          </a:bodyPr>
          <a:lstStyle/>
          <a:p>
            <a:endParaRPr lang="ru-RU" alt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49852" y="4824387"/>
            <a:ext cx="2133962" cy="3434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35296" indent="-2443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77378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68330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59282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0233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541184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32135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23086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24889" eaLnBrk="1" hangingPunct="1">
              <a:defRPr/>
            </a:pPr>
            <a:fld id="{6918B914-86CA-4A56-8354-E3FA35DEC6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24889" eaLnBrk="1" hangingPunct="1">
                <a:defRPr/>
              </a:pPr>
              <a:t>5</a:t>
            </a:fld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" name="Прямоугольник 10"/>
          <p:cNvSpPr>
            <a:spLocks noChangeArrowheads="1"/>
          </p:cNvSpPr>
          <p:nvPr/>
        </p:nvSpPr>
        <p:spPr bwMode="auto">
          <a:xfrm>
            <a:off x="4588742" y="24635"/>
            <a:ext cx="4246930" cy="8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97" tIns="31099" rIns="62197" bIns="31099">
            <a:spAutoFit/>
          </a:bodyPr>
          <a:lstStyle/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Механизмы реализации</a:t>
            </a:r>
            <a:br>
              <a:rPr lang="ru-RU" altLang="ru-RU" sz="2700" b="1" dirty="0" smtClean="0">
                <a:solidFill>
                  <a:schemeClr val="bg1"/>
                </a:solidFill>
              </a:rPr>
            </a:br>
            <a:r>
              <a:rPr lang="ru-RU" altLang="ru-RU" sz="2700" b="1" dirty="0" smtClean="0">
                <a:solidFill>
                  <a:schemeClr val="bg1"/>
                </a:solidFill>
              </a:rPr>
              <a:t>Концепции 2025</a:t>
            </a:r>
            <a:endParaRPr lang="ru-RU" altLang="ru-RU" sz="27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034316"/>
            <a:ext cx="728800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Совершенствование системы </a:t>
            </a:r>
            <a:r>
              <a:rPr lang="ru-RU" sz="1600" dirty="0"/>
              <a:t>подготовки спортивного резерва;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Развитие сети организаций спортивной подготовки</a:t>
            </a:r>
            <a:endParaRPr lang="ru-RU" sz="16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Совершенствование </a:t>
            </a:r>
            <a:r>
              <a:rPr lang="ru-RU" sz="1600" dirty="0"/>
              <a:t>нормативного правового </a:t>
            </a:r>
            <a:r>
              <a:rPr lang="ru-RU" sz="1600" dirty="0" smtClean="0"/>
              <a:t>регулирования;</a:t>
            </a:r>
            <a:endParaRPr lang="ru-RU" sz="16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Развитие </a:t>
            </a:r>
            <a:r>
              <a:rPr lang="ru-RU" sz="1600" dirty="0"/>
              <a:t>кадрового </a:t>
            </a:r>
            <a:r>
              <a:rPr lang="ru-RU" sz="1600" dirty="0" smtClean="0"/>
              <a:t>потенциала;</a:t>
            </a:r>
            <a:endParaRPr lang="ru-RU" sz="16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Развитие </a:t>
            </a:r>
            <a:r>
              <a:rPr lang="ru-RU" sz="1600" dirty="0"/>
              <a:t>инфраструктуры, финансового и материально-технического </a:t>
            </a:r>
            <a:r>
              <a:rPr lang="ru-RU" sz="1600" dirty="0" smtClean="0"/>
              <a:t>обеспечения;</a:t>
            </a:r>
            <a:endParaRPr lang="ru-RU" sz="16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Совершенствование </a:t>
            </a:r>
            <a:r>
              <a:rPr lang="ru-RU" sz="1600" dirty="0"/>
              <a:t>системы отбора спортивно одаренных </a:t>
            </a:r>
            <a:r>
              <a:rPr lang="ru-RU" sz="1600" dirty="0" smtClean="0"/>
              <a:t>детей;</a:t>
            </a:r>
            <a:endParaRPr lang="ru-RU" sz="1600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Совершенствование </a:t>
            </a:r>
            <a:r>
              <a:rPr lang="ru-RU" sz="1600" dirty="0"/>
              <a:t>научно-методического, медико-биологического и антидопингового обеспечения;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Совершенствование </a:t>
            </a:r>
            <a:r>
              <a:rPr lang="ru-RU" sz="1600" dirty="0"/>
              <a:t>системы спортивных соревнований;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Укрепление </a:t>
            </a:r>
            <a:r>
              <a:rPr lang="ru-RU" sz="1600" dirty="0"/>
              <a:t>международных связей;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/>
              <a:t>Создание </a:t>
            </a:r>
            <a:r>
              <a:rPr lang="ru-RU" sz="1600" dirty="0"/>
              <a:t>условий для саморазвития и самореализации </a:t>
            </a:r>
            <a:r>
              <a:rPr lang="ru-RU" sz="1600" dirty="0" smtClean="0"/>
              <a:t>спортсмена.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3712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98"/>
          <a:stretch/>
        </p:blipFill>
        <p:spPr bwMode="auto">
          <a:xfrm>
            <a:off x="-2715" y="4873949"/>
            <a:ext cx="9146715" cy="2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5" b="-907"/>
          <a:stretch/>
        </p:blipFill>
        <p:spPr bwMode="auto">
          <a:xfrm>
            <a:off x="-2715" y="-24348"/>
            <a:ext cx="9146715" cy="15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" y="-842749"/>
            <a:ext cx="172010" cy="3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141" tIns="42571" rIns="85141" bIns="42571" anchor="ctr">
            <a:spAutoFit/>
          </a:bodyPr>
          <a:lstStyle/>
          <a:p>
            <a:endParaRPr lang="ru-RU" alt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49852" y="4824387"/>
            <a:ext cx="2133962" cy="3434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35296" indent="-2443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77378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68330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59282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0233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541184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32135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23086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24889" eaLnBrk="1" hangingPunct="1">
              <a:defRPr/>
            </a:pPr>
            <a:fld id="{6918B914-86CA-4A56-8354-E3FA35DEC6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24889" eaLnBrk="1" hangingPunct="1">
                <a:defRPr/>
              </a:pPr>
              <a:t>6</a:t>
            </a:fld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4588742" y="24635"/>
            <a:ext cx="4246930" cy="8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97" tIns="31099" rIns="62197" bIns="31099">
            <a:spAutoFit/>
          </a:bodyPr>
          <a:lstStyle/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Механизмы реализации</a:t>
            </a:r>
            <a:br>
              <a:rPr lang="ru-RU" altLang="ru-RU" sz="2700" b="1" dirty="0" smtClean="0">
                <a:solidFill>
                  <a:schemeClr val="bg1"/>
                </a:solidFill>
              </a:rPr>
            </a:br>
            <a:r>
              <a:rPr lang="ru-RU" altLang="ru-RU" sz="2700" b="1" dirty="0" smtClean="0">
                <a:solidFill>
                  <a:schemeClr val="bg1"/>
                </a:solidFill>
              </a:rPr>
              <a:t>Концепции 2025</a:t>
            </a:r>
            <a:endParaRPr lang="ru-RU" altLang="ru-RU" sz="27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131590"/>
            <a:ext cx="728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Совершенствование управления, координации деятельности и методического обеспечения системы подготовки </a:t>
            </a:r>
            <a:r>
              <a:rPr lang="ru-RU" dirty="0" err="1" smtClean="0"/>
              <a:t>спортрезерва</a:t>
            </a:r>
            <a:endParaRPr lang="ru-RU" dirty="0"/>
          </a:p>
        </p:txBody>
      </p:sp>
      <p:sp>
        <p:nvSpPr>
          <p:cNvPr id="12" name="Прямоугольник 3"/>
          <p:cNvSpPr>
            <a:spLocks noChangeArrowheads="1"/>
          </p:cNvSpPr>
          <p:nvPr/>
        </p:nvSpPr>
        <p:spPr bwMode="auto">
          <a:xfrm>
            <a:off x="1551361" y="2007209"/>
            <a:ext cx="3309986" cy="732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6648" tIns="23324" rIns="46648" bIns="23324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/>
              <a:t>Региональные центры спортивной подготовки</a:t>
            </a:r>
            <a:endParaRPr lang="ru-RU" sz="2400" dirty="0" smtClean="0"/>
          </a:p>
        </p:txBody>
      </p: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5370131" y="2007209"/>
            <a:ext cx="3313683" cy="732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6648" tIns="23324" rIns="46648" bIns="23324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400" b="1" dirty="0" smtClean="0"/>
              <a:t>Региональные спортивные федерации</a:t>
            </a:r>
            <a:endParaRPr lang="ru-RU" sz="2400" dirty="0" smtClean="0"/>
          </a:p>
        </p:txBody>
      </p:sp>
      <p:sp>
        <p:nvSpPr>
          <p:cNvPr id="14" name="Крест 13"/>
          <p:cNvSpPr/>
          <p:nvPr/>
        </p:nvSpPr>
        <p:spPr>
          <a:xfrm>
            <a:off x="4891440" y="2163503"/>
            <a:ext cx="448598" cy="419514"/>
          </a:xfrm>
          <a:prstGeom prst="plus">
            <a:avLst>
              <a:gd name="adj" fmla="val 34555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2933859"/>
            <a:ext cx="71361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Обеспечение участия спортсменов в спортивных мероприятиях единого календарного плана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Координация и методическое обеспечение деятельности организаций спортивной подготовки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Участие в выявлении и отборе спортивно одаренных детей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6665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98"/>
          <a:stretch/>
        </p:blipFill>
        <p:spPr bwMode="auto">
          <a:xfrm>
            <a:off x="-2715" y="4873949"/>
            <a:ext cx="9146715" cy="2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5" b="-907"/>
          <a:stretch/>
        </p:blipFill>
        <p:spPr bwMode="auto">
          <a:xfrm>
            <a:off x="-2715" y="-24348"/>
            <a:ext cx="9146715" cy="15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" y="-842749"/>
            <a:ext cx="172010" cy="3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141" tIns="42571" rIns="85141" bIns="42571" anchor="ctr">
            <a:spAutoFit/>
          </a:bodyPr>
          <a:lstStyle/>
          <a:p>
            <a:endParaRPr lang="ru-RU" alt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49852" y="4824387"/>
            <a:ext cx="2133962" cy="3434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35296" indent="-2443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77378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68330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59282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0233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541184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32135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23086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24889" eaLnBrk="1" hangingPunct="1">
              <a:defRPr/>
            </a:pPr>
            <a:fld id="{6918B914-86CA-4A56-8354-E3FA35DEC6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24889" eaLnBrk="1" hangingPunct="1">
                <a:defRPr/>
              </a:pPr>
              <a:t>7</a:t>
            </a:fld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4588742" y="24635"/>
            <a:ext cx="4246930" cy="8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97" tIns="31099" rIns="62197" bIns="31099">
            <a:spAutoFit/>
          </a:bodyPr>
          <a:lstStyle/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Механизмы реализации</a:t>
            </a:r>
            <a:br>
              <a:rPr lang="ru-RU" altLang="ru-RU" sz="2700" b="1" dirty="0" smtClean="0">
                <a:solidFill>
                  <a:schemeClr val="bg1"/>
                </a:solidFill>
              </a:rPr>
            </a:br>
            <a:r>
              <a:rPr lang="ru-RU" altLang="ru-RU" sz="2700" b="1" dirty="0" smtClean="0">
                <a:solidFill>
                  <a:schemeClr val="bg1"/>
                </a:solidFill>
              </a:rPr>
              <a:t>Концепции 2025</a:t>
            </a:r>
            <a:endParaRPr lang="ru-RU" altLang="ru-RU" sz="27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1131590"/>
            <a:ext cx="72880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Завершение формирования и дальнейшее развитие отраслевой сети организаций, осуществляющих спортивную </a:t>
            </a:r>
            <a:r>
              <a:rPr lang="ru-RU" dirty="0" smtClean="0"/>
              <a:t>подготовку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b="1" dirty="0" smtClean="0"/>
              <a:t>Организации, осуществляющие спортивную подготовку: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СШ, САШ, СШОР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ЦОП (ЦПП), УОР, ШИСП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Образовательные организации и другие организации при наличии аккредитации в специально созданном структурном подразделении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dirty="0" smtClean="0"/>
              <a:t>Вузы на этапах ССМ и ВСМ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88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1" descr="F:\MyDoc\Доки\Для министерства\09.09.10\13.10.10\низ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98"/>
          <a:stretch/>
        </p:blipFill>
        <p:spPr bwMode="auto">
          <a:xfrm>
            <a:off x="-2715" y="4873949"/>
            <a:ext cx="9146715" cy="2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5" b="-907"/>
          <a:stretch/>
        </p:blipFill>
        <p:spPr bwMode="auto">
          <a:xfrm>
            <a:off x="-2715" y="-24348"/>
            <a:ext cx="9146715" cy="15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" y="-842749"/>
            <a:ext cx="172010" cy="36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5141" tIns="42571" rIns="85141" bIns="42571" anchor="ctr">
            <a:spAutoFit/>
          </a:bodyPr>
          <a:lstStyle/>
          <a:p>
            <a:endParaRPr lang="ru-RU" altLang="ru-RU"/>
          </a:p>
        </p:txBody>
      </p:sp>
      <p:sp>
        <p:nvSpPr>
          <p:cNvPr id="307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49852" y="4824387"/>
            <a:ext cx="2133962" cy="34346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35296" indent="-24434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977378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368330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759282" indent="-1954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150233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541184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932135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323086" indent="-195475" defTabSz="4248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24889" eaLnBrk="1" hangingPunct="1">
              <a:defRPr/>
            </a:pPr>
            <a:fld id="{6918B914-86CA-4A56-8354-E3FA35DEC6CB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defTabSz="424889" eaLnBrk="1" hangingPunct="1">
                <a:defRPr/>
              </a:pPr>
              <a:t>8</a:t>
            </a:fld>
            <a:endParaRPr lang="en-US" dirty="0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8" name="Прямоугольник 10"/>
          <p:cNvSpPr>
            <a:spLocks noChangeArrowheads="1"/>
          </p:cNvSpPr>
          <p:nvPr/>
        </p:nvSpPr>
        <p:spPr bwMode="auto">
          <a:xfrm>
            <a:off x="5473280" y="24635"/>
            <a:ext cx="3362392" cy="8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97" tIns="31099" rIns="62197" bIns="31099">
            <a:spAutoFit/>
          </a:bodyPr>
          <a:lstStyle/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Этапы реализации</a:t>
            </a:r>
            <a:br>
              <a:rPr lang="ru-RU" altLang="ru-RU" sz="2700" b="1" dirty="0" smtClean="0">
                <a:solidFill>
                  <a:schemeClr val="bg1"/>
                </a:solidFill>
              </a:rPr>
            </a:br>
            <a:r>
              <a:rPr lang="ru-RU" altLang="ru-RU" sz="2700" b="1" dirty="0" smtClean="0">
                <a:solidFill>
                  <a:schemeClr val="bg1"/>
                </a:solidFill>
              </a:rPr>
              <a:t>Концепции 2025</a:t>
            </a:r>
            <a:endParaRPr lang="ru-RU" altLang="ru-RU" sz="27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47609"/>
              </p:ext>
            </p:extLst>
          </p:nvPr>
        </p:nvGraphicFramePr>
        <p:xfrm>
          <a:off x="1540742" y="1059582"/>
          <a:ext cx="7294929" cy="370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458">
                  <a:extLst>
                    <a:ext uri="{9D8B030D-6E8A-4147-A177-3AD203B41FA5}">
                      <a16:colId xmlns:a16="http://schemas.microsoft.com/office/drawing/2014/main" val="256083762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64124642"/>
                    </a:ext>
                  </a:extLst>
                </a:gridCol>
                <a:gridCol w="1239335">
                  <a:extLst>
                    <a:ext uri="{9D8B030D-6E8A-4147-A177-3AD203B41FA5}">
                      <a16:colId xmlns:a16="http://schemas.microsoft.com/office/drawing/2014/main" val="9904486"/>
                    </a:ext>
                  </a:extLst>
                </a:gridCol>
              </a:tblGrid>
              <a:tr h="211751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 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2021-2025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324451"/>
                  </a:ext>
                </a:extLst>
              </a:tr>
              <a:tr h="89804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лиц зачисленных 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этапе 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ВСМ, 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общем количестве лиц, 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зачисленных 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 этапе 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ССМ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 hangingPunc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23,5%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25%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8735303"/>
                  </a:ext>
                </a:extLst>
              </a:tr>
              <a:tr h="116239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лиц, 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занимающихся по программам спортивной подготовки в организациях ведомственной принадлежности в сфере </a:t>
                      </a:r>
                      <a:r>
                        <a:rPr lang="ru-RU" sz="17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ФКиС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67%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7093102"/>
                  </a:ext>
                </a:extLst>
              </a:tr>
              <a:tr h="898042">
                <a:tc>
                  <a:txBody>
                    <a:bodyPr/>
                    <a:lstStyle/>
                    <a:p>
                      <a:pPr algn="l" hangingPunc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лиц, 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имеющих 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спортивные разряды и </a:t>
                      </a:r>
                      <a:r>
                        <a:rPr lang="ru-RU" sz="17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звания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46%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 60%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9663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41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Прямая соединительная линия 59"/>
          <p:cNvCxnSpPr>
            <a:stCxn id="43" idx="3"/>
          </p:cNvCxnSpPr>
          <p:nvPr/>
        </p:nvCxnSpPr>
        <p:spPr>
          <a:xfrm flipV="1">
            <a:off x="1983641" y="1450458"/>
            <a:ext cx="1689628" cy="1947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F:\MyDoc\Доки\Для министерства\09.09.10\13.10.10\верх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15" b="-907"/>
          <a:stretch/>
        </p:blipFill>
        <p:spPr bwMode="auto">
          <a:xfrm>
            <a:off x="-2715" y="-24348"/>
            <a:ext cx="9146715" cy="15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57202" y="-846043"/>
            <a:ext cx="185195" cy="36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70" tIns="45834" rIns="91670" bIns="45834" anchor="ctr">
            <a:spAutoFit/>
          </a:bodyPr>
          <a:lstStyle/>
          <a:p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3574493" y="1059582"/>
            <a:ext cx="1918015" cy="73241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66966" tIns="33483" rIns="66966" bIns="33483" rtlCol="0">
            <a:spAutoFit/>
          </a:bodyPr>
          <a:lstStyle/>
          <a:p>
            <a:pPr algn="ctr"/>
            <a:r>
              <a:rPr lang="ru-RU" sz="216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/>
            <a:r>
              <a:rPr lang="ru-RU" sz="216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1796" y="3003798"/>
            <a:ext cx="1331845" cy="787817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6966" tIns="33483" rIns="66966" bIns="33483" rtlCol="0">
            <a:spAutoFit/>
          </a:bodyPr>
          <a:lstStyle/>
          <a:p>
            <a:pPr algn="ctr"/>
            <a:r>
              <a:rPr lang="ru-RU" sz="1260" b="1" dirty="0">
                <a:solidFill>
                  <a:srgbClr val="22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ШКОЛЫ</a:t>
            </a:r>
            <a:endParaRPr lang="ru-RU" sz="1260" b="1" dirty="0">
              <a:solidFill>
                <a:srgbClr val="224A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6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16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13542" y="2449607"/>
            <a:ext cx="2268252" cy="1369515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6966" tIns="33483" rIns="66966" bIns="33483" rtlCol="0">
            <a:spAutoFit/>
          </a:bodyPr>
          <a:lstStyle/>
          <a:p>
            <a:pPr algn="ctr"/>
            <a:r>
              <a:rPr lang="ru-RU" sz="1260" b="1" dirty="0">
                <a:solidFill>
                  <a:srgbClr val="22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ДЕТСКО-ЮНОШЕСКИЕ СПОРТИВНЫЕ ШКОЛЫ ОЛИМПИЙСКОГО РЕЗЕРВА</a:t>
            </a:r>
            <a:endParaRPr lang="ru-RU" sz="1260" b="1" dirty="0">
              <a:solidFill>
                <a:srgbClr val="224A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6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16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27420" y="2620270"/>
            <a:ext cx="1629568" cy="1175616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6966" tIns="33483" rIns="66966" bIns="33483" rtlCol="0">
            <a:spAutoFit/>
          </a:bodyPr>
          <a:lstStyle/>
          <a:p>
            <a:pPr algn="ctr"/>
            <a:r>
              <a:rPr lang="ru-RU" sz="1260" b="1" dirty="0">
                <a:solidFill>
                  <a:srgbClr val="22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</a:t>
            </a:r>
          </a:p>
          <a:p>
            <a:pPr algn="ctr"/>
            <a:r>
              <a:rPr lang="ru-RU" sz="1260" b="1" dirty="0">
                <a:solidFill>
                  <a:srgbClr val="22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ОЛИМПИЙСКОГО РЕЗЕРВА</a:t>
            </a:r>
            <a:endParaRPr lang="ru-RU" sz="1260" b="1" dirty="0">
              <a:solidFill>
                <a:srgbClr val="224A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6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16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86601" y="2859782"/>
            <a:ext cx="1814602" cy="843217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6966" tIns="33483" rIns="66966" bIns="33483" rtlCol="0">
            <a:spAutoFit/>
          </a:bodyPr>
          <a:lstStyle/>
          <a:p>
            <a:pPr algn="ctr"/>
            <a:r>
              <a:rPr lang="ru-RU" sz="1260" b="1" dirty="0">
                <a:solidFill>
                  <a:srgbClr val="22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УЧИЛИЩЕ ОЛИМПИЙСКОГО РЕЗЕРВА № 1 (КОЛЛЕДЖ)</a:t>
            </a:r>
            <a:endParaRPr lang="ru-RU" sz="126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79436" y="1806058"/>
            <a:ext cx="1875418" cy="981716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6966" tIns="33483" rIns="66966" bIns="33483" rtlCol="0">
            <a:spAutoFit/>
          </a:bodyPr>
          <a:lstStyle/>
          <a:p>
            <a:pPr algn="ctr"/>
            <a:r>
              <a:rPr lang="ru-RU" sz="1260" b="1" dirty="0">
                <a:solidFill>
                  <a:srgbClr val="22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СПОРТИВНОЙ ПОДГОТОВКИ</a:t>
            </a:r>
            <a:endParaRPr lang="ru-RU" sz="1260" b="1" dirty="0">
              <a:solidFill>
                <a:srgbClr val="224A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6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89527" y="1252236"/>
            <a:ext cx="1517098" cy="455418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6966" tIns="33483" rIns="66966" bIns="33483" rtlCol="0">
            <a:spAutoFit/>
          </a:bodyPr>
          <a:lstStyle/>
          <a:p>
            <a:pPr algn="ctr"/>
            <a:r>
              <a:rPr lang="ru-RU" sz="1260" b="1" dirty="0">
                <a:solidFill>
                  <a:srgbClr val="22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</a:t>
            </a:r>
          </a:p>
          <a:p>
            <a:pPr algn="ctr"/>
            <a:r>
              <a:rPr lang="ru-RU" sz="1260" b="1" spc="-73" dirty="0">
                <a:solidFill>
                  <a:srgbClr val="22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1797" y="4042779"/>
            <a:ext cx="2364831" cy="926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66966" tIns="33483" rIns="66966" bIns="33483" rtlCol="0">
            <a:spAutoFit/>
          </a:bodyPr>
          <a:lstStyle/>
          <a:p>
            <a:pPr algn="ctr"/>
            <a:r>
              <a:rPr lang="ru-RU" sz="171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физической культуры </a:t>
            </a:r>
          </a:p>
          <a:p>
            <a:pPr algn="ctr"/>
            <a:r>
              <a:rPr lang="ru-RU" sz="216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ru-RU" sz="21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87738" y="4042778"/>
            <a:ext cx="2382934" cy="9263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6966" tIns="33483" rIns="66966" bIns="33483" rtlCol="0" anchor="ctr">
            <a:noAutofit/>
          </a:bodyPr>
          <a:lstStyle/>
          <a:p>
            <a:pPr algn="ctr"/>
            <a:r>
              <a:rPr lang="ru-RU" sz="171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</a:t>
            </a:r>
          </a:p>
          <a:p>
            <a:pPr algn="ctr"/>
            <a:r>
              <a:rPr lang="ru-RU" sz="2160" b="1" dirty="0" smtClean="0">
                <a:solidFill>
                  <a:srgbClr val="779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ru-RU" sz="2160" dirty="0">
              <a:solidFill>
                <a:srgbClr val="7793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06279" y="4042779"/>
            <a:ext cx="2148956" cy="926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66966" tIns="33483" rIns="66966" bIns="33483" rtlCol="0" anchor="ctr">
            <a:noAutofit/>
          </a:bodyPr>
          <a:lstStyle/>
          <a:p>
            <a:pPr algn="ctr"/>
            <a:r>
              <a:rPr lang="ru-RU" sz="171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</a:p>
          <a:p>
            <a:pPr algn="ctr"/>
            <a:r>
              <a:rPr lang="ru-RU" sz="2160" b="1" dirty="0">
                <a:solidFill>
                  <a:srgbClr val="779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160" dirty="0">
              <a:solidFill>
                <a:srgbClr val="7793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319" y="1675280"/>
            <a:ext cx="1331846" cy="1175616"/>
          </a:xfrm>
          <a:prstGeom prst="rect">
            <a:avLst/>
          </a:prstGeom>
          <a:solidFill>
            <a:schemeClr val="bg2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66966" tIns="33483" rIns="66966" bIns="33483" rtlCol="0">
            <a:spAutoFit/>
          </a:bodyPr>
          <a:lstStyle/>
          <a:p>
            <a:pPr algn="ctr"/>
            <a:r>
              <a:rPr lang="ru-RU" sz="1260" b="1" dirty="0">
                <a:solidFill>
                  <a:srgbClr val="22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ДЕТСКО-ЮНОШЕСКИЕ</a:t>
            </a:r>
          </a:p>
          <a:p>
            <a:pPr algn="ctr"/>
            <a:r>
              <a:rPr lang="ru-RU" sz="1260" b="1" dirty="0">
                <a:solidFill>
                  <a:srgbClr val="224A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ШКОЛЫ</a:t>
            </a:r>
          </a:p>
          <a:p>
            <a:pPr algn="ctr"/>
            <a:r>
              <a:rPr lang="ru-RU" sz="216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endParaRPr lang="ru-RU" sz="216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endCxn id="9" idx="1"/>
          </p:cNvCxnSpPr>
          <p:nvPr/>
        </p:nvCxnSpPr>
        <p:spPr>
          <a:xfrm flipV="1">
            <a:off x="1972165" y="1425791"/>
            <a:ext cx="1602328" cy="443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498674" y="1185133"/>
            <a:ext cx="1584686" cy="27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3585971" y="1859309"/>
            <a:ext cx="361074" cy="60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47" idx="0"/>
          </p:cNvCxnSpPr>
          <p:nvPr/>
        </p:nvCxnSpPr>
        <p:spPr>
          <a:xfrm>
            <a:off x="4738326" y="1779110"/>
            <a:ext cx="703878" cy="841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5498676" y="1396161"/>
            <a:ext cx="1280759" cy="507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319474" y="1830876"/>
            <a:ext cx="1459961" cy="1036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10"/>
          <p:cNvSpPr>
            <a:spLocks noChangeArrowheads="1"/>
          </p:cNvSpPr>
          <p:nvPr/>
        </p:nvSpPr>
        <p:spPr bwMode="auto">
          <a:xfrm>
            <a:off x="2161796" y="24635"/>
            <a:ext cx="6673876" cy="89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197" tIns="31099" rIns="62197" bIns="31099">
            <a:spAutoFit/>
          </a:bodyPr>
          <a:lstStyle/>
          <a:p>
            <a:pPr algn="r"/>
            <a:r>
              <a:rPr lang="ru-RU" altLang="ru-RU" sz="2700" b="1" dirty="0" smtClean="0">
                <a:solidFill>
                  <a:schemeClr val="bg1"/>
                </a:solidFill>
              </a:rPr>
              <a:t>Организационная структура </a:t>
            </a:r>
            <a:r>
              <a:rPr lang="ru-RU" altLang="ru-RU" sz="2700" b="1" dirty="0">
                <a:solidFill>
                  <a:schemeClr val="bg1"/>
                </a:solidFill>
              </a:rPr>
              <a:t>системы </a:t>
            </a:r>
            <a:r>
              <a:rPr lang="ru-RU" altLang="ru-RU" sz="2700" b="1" dirty="0" smtClean="0">
                <a:solidFill>
                  <a:schemeClr val="bg1"/>
                </a:solidFill>
              </a:rPr>
              <a:t/>
            </a:r>
            <a:br>
              <a:rPr lang="ru-RU" altLang="ru-RU" sz="2700" b="1" dirty="0" smtClean="0">
                <a:solidFill>
                  <a:schemeClr val="bg1"/>
                </a:solidFill>
              </a:rPr>
            </a:br>
            <a:r>
              <a:rPr lang="ru-RU" altLang="ru-RU" sz="2700" b="1" dirty="0" smtClean="0">
                <a:solidFill>
                  <a:schemeClr val="bg1"/>
                </a:solidFill>
              </a:rPr>
              <a:t>подготовки </a:t>
            </a:r>
            <a:r>
              <a:rPr lang="ru-RU" altLang="ru-RU" sz="2700" b="1" dirty="0" err="1" smtClean="0">
                <a:solidFill>
                  <a:schemeClr val="bg1"/>
                </a:solidFill>
              </a:rPr>
              <a:t>спортрезерва</a:t>
            </a:r>
            <a:r>
              <a:rPr lang="ru-RU" altLang="ru-RU" sz="2700" b="1" dirty="0" smtClean="0">
                <a:solidFill>
                  <a:schemeClr val="bg1"/>
                </a:solidFill>
              </a:rPr>
              <a:t> </a:t>
            </a:r>
            <a:endParaRPr lang="ru-RU" alt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77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Изменен</outs:displayName>
      <outs:dateTime>2010-05-26T12:13:55Z</outs:dateTime>
      <outs:isPinned>true</outs:isPinned>
    </outs:relatedDate>
    <outs:relatedDate>
      <outs:type>2</outs:type>
      <outs:displayName>Создан</outs:displayName>
      <outs:dateTime>2010-01-22T12:08:31Z</outs:dateTime>
      <outs:isPinned>true</outs:isPinned>
    </outs:relatedDate>
    <outs:relatedDate>
      <outs:type>4</outs:type>
      <outs:displayName>Напечатан</outs:displayName>
      <outs:dateTime/>
      <outs:isPinned>true</outs:isPinned>
    </outs:relatedDate>
  </outs:relatedDates>
  <outs:relatedDocuments>
    <outs:relatedDocument>
      <outs:type>2</outs:type>
      <outs:displayName>Другие документы в текущей папке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МКПЦН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Admin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C3E1AE56-C01D-4ED6-81F5-E70C562AA76A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11892</TotalTime>
  <Words>416</Words>
  <Application>Microsoft Office PowerPoint</Application>
  <PresentationFormat>Экран (16:9)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Calibri</vt:lpstr>
      <vt:lpstr>Times New Roman</vt:lpstr>
      <vt:lpstr>Wingdings</vt:lpstr>
      <vt:lpstr>Office Theme</vt:lpstr>
      <vt:lpstr>О модернизации системы подготовки спортивного резерва в Свердловской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МКПЦН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Перезентация</dc:title>
  <dc:creator>МКПЦН</dc:creator>
  <cp:lastModifiedBy>user</cp:lastModifiedBy>
  <cp:revision>1090</cp:revision>
  <cp:lastPrinted>2015-11-26T03:31:46Z</cp:lastPrinted>
  <dcterms:created xsi:type="dcterms:W3CDTF">2010-01-22T12:08:31Z</dcterms:created>
  <dcterms:modified xsi:type="dcterms:W3CDTF">2018-11-01T07:03:32Z</dcterms:modified>
</cp:coreProperties>
</file>