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90" r:id="rId4"/>
    <p:sldId id="261" r:id="rId5"/>
    <p:sldId id="287" r:id="rId6"/>
    <p:sldId id="288" r:id="rId7"/>
    <p:sldId id="289" r:id="rId8"/>
    <p:sldId id="263" r:id="rId9"/>
    <p:sldId id="285" r:id="rId10"/>
    <p:sldId id="276" r:id="rId11"/>
    <p:sldId id="277" r:id="rId12"/>
    <p:sldId id="278" r:id="rId13"/>
    <p:sldId id="274" r:id="rId14"/>
    <p:sldId id="279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48" autoAdjust="0"/>
  </p:normalViewPr>
  <p:slideViewPr>
    <p:cSldViewPr>
      <p:cViewPr varScale="1">
        <p:scale>
          <a:sx n="98" d="100"/>
          <a:sy n="98" d="100"/>
        </p:scale>
        <p:origin x="19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863D7-D505-4EF8-88FF-7ECEE9AFE4C1}" type="doc">
      <dgm:prSet loTypeId="urn:microsoft.com/office/officeart/2005/8/layout/hierarchy3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ADD7C67-11F1-441A-86B1-8526ABD44419}">
      <dgm:prSet phldrT="[Текст]"/>
      <dgm:spPr>
        <a:solidFill>
          <a:schemeClr val="accent1">
            <a:lumMod val="75000"/>
            <a:alpha val="75000"/>
          </a:schemeClr>
        </a:solidFill>
      </dgm:spPr>
      <dgm:t>
        <a:bodyPr/>
        <a:lstStyle/>
        <a:p>
          <a:r>
            <a:rPr lang="ru-RU" b="1" dirty="0" smtClean="0"/>
            <a:t>Министерство</a:t>
          </a:r>
          <a:r>
            <a:rPr lang="ru-RU" dirty="0" smtClean="0"/>
            <a:t> </a:t>
          </a:r>
          <a:r>
            <a:rPr lang="ru-RU" b="1" dirty="0" smtClean="0"/>
            <a:t>здравоохранения</a:t>
          </a:r>
          <a:endParaRPr lang="ru-RU" b="1" dirty="0"/>
        </a:p>
      </dgm:t>
    </dgm:pt>
    <dgm:pt modelId="{BD4CE5DF-A692-44E0-AA7B-385108C4650C}" type="parTrans" cxnId="{A4EB522D-05AF-4711-85BD-40B086C2A317}">
      <dgm:prSet/>
      <dgm:spPr/>
      <dgm:t>
        <a:bodyPr/>
        <a:lstStyle/>
        <a:p>
          <a:endParaRPr lang="ru-RU"/>
        </a:p>
      </dgm:t>
    </dgm:pt>
    <dgm:pt modelId="{871A584E-47D0-473C-A4D4-4995CEDE342C}" type="sibTrans" cxnId="{A4EB522D-05AF-4711-85BD-40B086C2A317}">
      <dgm:prSet/>
      <dgm:spPr/>
      <dgm:t>
        <a:bodyPr/>
        <a:lstStyle/>
        <a:p>
          <a:endParaRPr lang="ru-RU"/>
        </a:p>
      </dgm:t>
    </dgm:pt>
    <dgm:pt modelId="{79CC3061-BC80-4560-BAB4-39B3EDB05C96}">
      <dgm:prSet phldrT="[Текст]" custT="1"/>
      <dgm:spPr/>
      <dgm:t>
        <a:bodyPr/>
        <a:lstStyle/>
        <a:p>
          <a:r>
            <a:rPr lang="ru-RU" sz="1600" b="1" dirty="0" smtClean="0"/>
            <a:t> Центр лечебной физкультуры и спортивной медицины</a:t>
          </a:r>
          <a:endParaRPr lang="ru-RU" sz="1600" b="1" dirty="0"/>
        </a:p>
      </dgm:t>
    </dgm:pt>
    <dgm:pt modelId="{4261440B-F00F-4D1D-9B69-EFDA94763C8F}" type="parTrans" cxnId="{56299229-0EC2-4C16-9748-6971338F3045}">
      <dgm:prSet/>
      <dgm:spPr/>
      <dgm:t>
        <a:bodyPr/>
        <a:lstStyle/>
        <a:p>
          <a:endParaRPr lang="ru-RU"/>
        </a:p>
      </dgm:t>
    </dgm:pt>
    <dgm:pt modelId="{F37AFA5E-9A12-4870-9270-3A9ABBF279FF}" type="sibTrans" cxnId="{56299229-0EC2-4C16-9748-6971338F3045}">
      <dgm:prSet/>
      <dgm:spPr/>
      <dgm:t>
        <a:bodyPr/>
        <a:lstStyle/>
        <a:p>
          <a:endParaRPr lang="ru-RU"/>
        </a:p>
      </dgm:t>
    </dgm:pt>
    <dgm:pt modelId="{6241AE08-362E-472C-8F50-A3C3A04D3D44}">
      <dgm:prSet phldrT="[Текст]" custT="1"/>
      <dgm:spPr/>
      <dgm:t>
        <a:bodyPr/>
        <a:lstStyle/>
        <a:p>
          <a:r>
            <a:rPr lang="ru-RU" sz="1600" b="1" dirty="0" smtClean="0"/>
            <a:t>Кабинеты спортивной медицины</a:t>
          </a:r>
          <a:endParaRPr lang="ru-RU" sz="1600" b="1" dirty="0"/>
        </a:p>
      </dgm:t>
    </dgm:pt>
    <dgm:pt modelId="{FE71C210-29BF-484B-A6D7-DB75658115CD}" type="parTrans" cxnId="{A87C9BF1-62F0-4C8C-B93B-C33DCEDF8B8F}">
      <dgm:prSet/>
      <dgm:spPr/>
      <dgm:t>
        <a:bodyPr/>
        <a:lstStyle/>
        <a:p>
          <a:endParaRPr lang="ru-RU"/>
        </a:p>
      </dgm:t>
    </dgm:pt>
    <dgm:pt modelId="{402B420B-4C3E-4534-A1FC-43645159226A}" type="sibTrans" cxnId="{A87C9BF1-62F0-4C8C-B93B-C33DCEDF8B8F}">
      <dgm:prSet/>
      <dgm:spPr/>
      <dgm:t>
        <a:bodyPr/>
        <a:lstStyle/>
        <a:p>
          <a:endParaRPr lang="ru-RU"/>
        </a:p>
      </dgm:t>
    </dgm:pt>
    <dgm:pt modelId="{ADF5BDA1-333F-4929-A112-46B5C11A5343}">
      <dgm:prSet phldrT="[Текст]"/>
      <dgm:spPr>
        <a:solidFill>
          <a:schemeClr val="accent3">
            <a:alpha val="75000"/>
          </a:schemeClr>
        </a:solidFill>
      </dgm:spPr>
      <dgm:t>
        <a:bodyPr/>
        <a:lstStyle/>
        <a:p>
          <a:r>
            <a:rPr lang="ru-RU" b="1" dirty="0" smtClean="0"/>
            <a:t>Министерство</a:t>
          </a:r>
          <a:r>
            <a:rPr lang="ru-RU" dirty="0" smtClean="0"/>
            <a:t> </a:t>
          </a:r>
          <a:r>
            <a:rPr lang="ru-RU" b="1" dirty="0" smtClean="0"/>
            <a:t>физкультуры</a:t>
          </a:r>
          <a:r>
            <a:rPr lang="ru-RU" dirty="0" smtClean="0"/>
            <a:t> </a:t>
          </a:r>
          <a:r>
            <a:rPr lang="ru-RU" b="1" dirty="0" smtClean="0"/>
            <a:t>и  спорта </a:t>
          </a:r>
          <a:endParaRPr lang="ru-RU" b="1" dirty="0"/>
        </a:p>
      </dgm:t>
    </dgm:pt>
    <dgm:pt modelId="{0099FF8A-35B7-4C04-BECA-825383D35B04}" type="parTrans" cxnId="{3BF634BC-8EB7-495E-918C-B27EA0359B62}">
      <dgm:prSet/>
      <dgm:spPr/>
      <dgm:t>
        <a:bodyPr/>
        <a:lstStyle/>
        <a:p>
          <a:endParaRPr lang="ru-RU"/>
        </a:p>
      </dgm:t>
    </dgm:pt>
    <dgm:pt modelId="{0C8F56CC-5E73-4F79-97E4-6D5247198BD4}" type="sibTrans" cxnId="{3BF634BC-8EB7-495E-918C-B27EA0359B62}">
      <dgm:prSet/>
      <dgm:spPr/>
      <dgm:t>
        <a:bodyPr/>
        <a:lstStyle/>
        <a:p>
          <a:endParaRPr lang="ru-RU"/>
        </a:p>
      </dgm:t>
    </dgm:pt>
    <dgm:pt modelId="{E20C962B-BA6F-414B-9BED-C9103EC39B41}">
      <dgm:prSet phldrT="[Текст]" custT="1"/>
      <dgm:spPr/>
      <dgm:t>
        <a:bodyPr/>
        <a:lstStyle/>
        <a:p>
          <a:r>
            <a:rPr lang="ru-RU" sz="1600" b="1" dirty="0" smtClean="0"/>
            <a:t>Кабинеты медицинского сопровождения в ДЮСШ </a:t>
          </a:r>
          <a:endParaRPr lang="ru-RU" sz="1600" b="1" dirty="0"/>
        </a:p>
      </dgm:t>
    </dgm:pt>
    <dgm:pt modelId="{8B16C316-F00E-4A0F-B353-03DD523E543E}" type="parTrans" cxnId="{F76F4836-297A-48BD-B78D-3C6E699A8AD6}">
      <dgm:prSet/>
      <dgm:spPr/>
      <dgm:t>
        <a:bodyPr/>
        <a:lstStyle/>
        <a:p>
          <a:endParaRPr lang="ru-RU"/>
        </a:p>
      </dgm:t>
    </dgm:pt>
    <dgm:pt modelId="{915CE425-4E7F-44D7-87FC-66FAAD8621EC}" type="sibTrans" cxnId="{F76F4836-297A-48BD-B78D-3C6E699A8AD6}">
      <dgm:prSet/>
      <dgm:spPr/>
      <dgm:t>
        <a:bodyPr/>
        <a:lstStyle/>
        <a:p>
          <a:endParaRPr lang="ru-RU"/>
        </a:p>
      </dgm:t>
    </dgm:pt>
    <dgm:pt modelId="{3E6FA2AD-ABE6-4C62-A6C5-0A273FCC4DFD}">
      <dgm:prSet phldrT="[Текст]" custT="1"/>
      <dgm:spPr/>
      <dgm:t>
        <a:bodyPr/>
        <a:lstStyle/>
        <a:p>
          <a:r>
            <a:rPr lang="ru-RU" sz="1400" b="1" dirty="0" smtClean="0"/>
            <a:t>Штатные врачи спортивной медицины в спортивных учреждениях и на спортивных объектах</a:t>
          </a:r>
          <a:endParaRPr lang="ru-RU" sz="1400" b="1" dirty="0"/>
        </a:p>
      </dgm:t>
    </dgm:pt>
    <dgm:pt modelId="{BD9912CD-7981-45D7-8332-596A2F374B90}" type="parTrans" cxnId="{C1437A67-E19F-4171-9304-342327D162CE}">
      <dgm:prSet/>
      <dgm:spPr/>
      <dgm:t>
        <a:bodyPr/>
        <a:lstStyle/>
        <a:p>
          <a:endParaRPr lang="ru-RU"/>
        </a:p>
      </dgm:t>
    </dgm:pt>
    <dgm:pt modelId="{F11B53EB-B9AB-4358-8896-1B28EC7F4AC2}" type="sibTrans" cxnId="{C1437A67-E19F-4171-9304-342327D162CE}">
      <dgm:prSet/>
      <dgm:spPr/>
      <dgm:t>
        <a:bodyPr/>
        <a:lstStyle/>
        <a:p>
          <a:endParaRPr lang="ru-RU"/>
        </a:p>
      </dgm:t>
    </dgm:pt>
    <dgm:pt modelId="{CFD551B9-E8B4-4B79-85E2-EA5CFF01098F}">
      <dgm:prSet phldrT="[Текст]" custT="1"/>
      <dgm:spPr/>
      <dgm:t>
        <a:bodyPr/>
        <a:lstStyle/>
        <a:p>
          <a:r>
            <a:rPr lang="ru-RU" sz="1600" b="1" dirty="0" smtClean="0"/>
            <a:t>Врачебно-физкультурные диспансеры</a:t>
          </a:r>
          <a:endParaRPr lang="ru-RU" sz="1600" b="1" dirty="0"/>
        </a:p>
      </dgm:t>
    </dgm:pt>
    <dgm:pt modelId="{855C3969-33F3-444D-B014-3DD9694A223F}" type="parTrans" cxnId="{72D6CFD3-7DAB-420B-86BC-03572959276E}">
      <dgm:prSet/>
      <dgm:spPr/>
      <dgm:t>
        <a:bodyPr/>
        <a:lstStyle/>
        <a:p>
          <a:endParaRPr lang="ru-RU"/>
        </a:p>
      </dgm:t>
    </dgm:pt>
    <dgm:pt modelId="{C56CEA6E-E5C6-4C3E-90A1-ADC6BB5377A7}" type="sibTrans" cxnId="{72D6CFD3-7DAB-420B-86BC-03572959276E}">
      <dgm:prSet/>
      <dgm:spPr/>
      <dgm:t>
        <a:bodyPr/>
        <a:lstStyle/>
        <a:p>
          <a:endParaRPr lang="ru-RU"/>
        </a:p>
      </dgm:t>
    </dgm:pt>
    <dgm:pt modelId="{2DE1D388-DDAA-48AC-A0D5-8ADA900BBD0F}">
      <dgm:prSet phldrT="[Текст]" custT="1"/>
      <dgm:spPr/>
      <dgm:t>
        <a:bodyPr/>
        <a:lstStyle/>
        <a:p>
          <a:r>
            <a:rPr lang="ru-RU" sz="1600" b="1" dirty="0" smtClean="0"/>
            <a:t> Городской центр спортивной медицины Екатеринбурга</a:t>
          </a:r>
          <a:endParaRPr lang="ru-RU" sz="1600" b="1" dirty="0"/>
        </a:p>
      </dgm:t>
    </dgm:pt>
    <dgm:pt modelId="{8D795046-7A41-4308-AC7D-6B5153445B2D}" type="parTrans" cxnId="{F96ACFC8-0B50-4B9B-A5E8-22D503B4FC6D}">
      <dgm:prSet/>
      <dgm:spPr/>
      <dgm:t>
        <a:bodyPr/>
        <a:lstStyle/>
        <a:p>
          <a:endParaRPr lang="ru-RU"/>
        </a:p>
      </dgm:t>
    </dgm:pt>
    <dgm:pt modelId="{942A9B11-A56A-43AE-8F4C-3A3CAF50B783}" type="sibTrans" cxnId="{F96ACFC8-0B50-4B9B-A5E8-22D503B4FC6D}">
      <dgm:prSet/>
      <dgm:spPr/>
      <dgm:t>
        <a:bodyPr/>
        <a:lstStyle/>
        <a:p>
          <a:endParaRPr lang="ru-RU"/>
        </a:p>
      </dgm:t>
    </dgm:pt>
    <dgm:pt modelId="{0D8FBE58-0702-438B-B280-A3FCA422B528}" type="pres">
      <dgm:prSet presAssocID="{EEB863D7-D505-4EF8-88FF-7ECEE9AFE4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7C70E6-A7F5-429F-A031-F0599145E44A}" type="pres">
      <dgm:prSet presAssocID="{FADD7C67-11F1-441A-86B1-8526ABD44419}" presName="root" presStyleCnt="0"/>
      <dgm:spPr/>
      <dgm:t>
        <a:bodyPr/>
        <a:lstStyle/>
        <a:p>
          <a:endParaRPr lang="ru-RU"/>
        </a:p>
      </dgm:t>
    </dgm:pt>
    <dgm:pt modelId="{F9C369CB-2745-4AC0-9EFC-C4A8071B3E42}" type="pres">
      <dgm:prSet presAssocID="{FADD7C67-11F1-441A-86B1-8526ABD44419}" presName="rootComposite" presStyleCnt="0"/>
      <dgm:spPr/>
      <dgm:t>
        <a:bodyPr/>
        <a:lstStyle/>
        <a:p>
          <a:endParaRPr lang="ru-RU"/>
        </a:p>
      </dgm:t>
    </dgm:pt>
    <dgm:pt modelId="{9B681112-2819-40BF-BEE2-2F63988A1FE0}" type="pres">
      <dgm:prSet presAssocID="{FADD7C67-11F1-441A-86B1-8526ABD44419}" presName="rootText" presStyleLbl="node1" presStyleIdx="0" presStyleCnt="2"/>
      <dgm:spPr/>
      <dgm:t>
        <a:bodyPr/>
        <a:lstStyle/>
        <a:p>
          <a:endParaRPr lang="ru-RU"/>
        </a:p>
      </dgm:t>
    </dgm:pt>
    <dgm:pt modelId="{3E510084-6D61-4653-9366-F78C14263157}" type="pres">
      <dgm:prSet presAssocID="{FADD7C67-11F1-441A-86B1-8526ABD44419}" presName="rootConnector" presStyleLbl="node1" presStyleIdx="0" presStyleCnt="2"/>
      <dgm:spPr/>
      <dgm:t>
        <a:bodyPr/>
        <a:lstStyle/>
        <a:p>
          <a:endParaRPr lang="ru-RU"/>
        </a:p>
      </dgm:t>
    </dgm:pt>
    <dgm:pt modelId="{4F5D5DA0-2111-477A-824F-5658753DE05B}" type="pres">
      <dgm:prSet presAssocID="{FADD7C67-11F1-441A-86B1-8526ABD44419}" presName="childShape" presStyleCnt="0"/>
      <dgm:spPr/>
      <dgm:t>
        <a:bodyPr/>
        <a:lstStyle/>
        <a:p>
          <a:endParaRPr lang="ru-RU"/>
        </a:p>
      </dgm:t>
    </dgm:pt>
    <dgm:pt modelId="{1281F225-C2BE-4E5A-82FD-D1963EF94AB3}" type="pres">
      <dgm:prSet presAssocID="{4261440B-F00F-4D1D-9B69-EFDA94763C8F}" presName="Name13" presStyleLbl="parChTrans1D2" presStyleIdx="0" presStyleCnt="6"/>
      <dgm:spPr/>
      <dgm:t>
        <a:bodyPr/>
        <a:lstStyle/>
        <a:p>
          <a:endParaRPr lang="ru-RU"/>
        </a:p>
      </dgm:t>
    </dgm:pt>
    <dgm:pt modelId="{FD47A876-3056-4700-A162-CC9AFD94C3CA}" type="pres">
      <dgm:prSet presAssocID="{79CC3061-BC80-4560-BAB4-39B3EDB05C96}" presName="childText" presStyleLbl="bgAcc1" presStyleIdx="0" presStyleCnt="6" custScaleX="116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C6EAC-B79C-4AD4-8A27-BB4C102975FB}" type="pres">
      <dgm:prSet presAssocID="{8D795046-7A41-4308-AC7D-6B5153445B2D}" presName="Name13" presStyleLbl="parChTrans1D2" presStyleIdx="1" presStyleCnt="6"/>
      <dgm:spPr/>
      <dgm:t>
        <a:bodyPr/>
        <a:lstStyle/>
        <a:p>
          <a:endParaRPr lang="ru-RU"/>
        </a:p>
      </dgm:t>
    </dgm:pt>
    <dgm:pt modelId="{4517F2E3-7DF1-4B74-9B35-54BAC641E877}" type="pres">
      <dgm:prSet presAssocID="{2DE1D388-DDAA-48AC-A0D5-8ADA900BBD0F}" presName="childText" presStyleLbl="bgAcc1" presStyleIdx="1" presStyleCnt="6" custScaleX="134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41721-ABD0-4C1B-8606-23A9E0AD701F}" type="pres">
      <dgm:prSet presAssocID="{855C3969-33F3-444D-B014-3DD9694A223F}" presName="Name13" presStyleLbl="parChTrans1D2" presStyleIdx="2" presStyleCnt="6"/>
      <dgm:spPr/>
      <dgm:t>
        <a:bodyPr/>
        <a:lstStyle/>
        <a:p>
          <a:endParaRPr lang="ru-RU"/>
        </a:p>
      </dgm:t>
    </dgm:pt>
    <dgm:pt modelId="{06962D22-EBF5-45D1-A3EA-717B233ED449}" type="pres">
      <dgm:prSet presAssocID="{CFD551B9-E8B4-4B79-85E2-EA5CFF01098F}" presName="childText" presStyleLbl="bgAcc1" presStyleIdx="2" presStyleCnt="6" custScaleX="105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7FEFC-138B-48C6-88A9-BE04DC8BE36C}" type="pres">
      <dgm:prSet presAssocID="{FE71C210-29BF-484B-A6D7-DB75658115CD}" presName="Name13" presStyleLbl="parChTrans1D2" presStyleIdx="3" presStyleCnt="6"/>
      <dgm:spPr/>
      <dgm:t>
        <a:bodyPr/>
        <a:lstStyle/>
        <a:p>
          <a:endParaRPr lang="ru-RU"/>
        </a:p>
      </dgm:t>
    </dgm:pt>
    <dgm:pt modelId="{76EDF172-0648-49AD-8DE1-DE7DF2DD5EF1}" type="pres">
      <dgm:prSet presAssocID="{6241AE08-362E-472C-8F50-A3C3A04D3D44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06C77-96A6-4A5F-BD7B-FF9000B04D21}" type="pres">
      <dgm:prSet presAssocID="{ADF5BDA1-333F-4929-A112-46B5C11A5343}" presName="root" presStyleCnt="0"/>
      <dgm:spPr/>
      <dgm:t>
        <a:bodyPr/>
        <a:lstStyle/>
        <a:p>
          <a:endParaRPr lang="ru-RU"/>
        </a:p>
      </dgm:t>
    </dgm:pt>
    <dgm:pt modelId="{5A0EC7B0-547B-48DC-AA13-F69E0371DB34}" type="pres">
      <dgm:prSet presAssocID="{ADF5BDA1-333F-4929-A112-46B5C11A5343}" presName="rootComposite" presStyleCnt="0"/>
      <dgm:spPr/>
      <dgm:t>
        <a:bodyPr/>
        <a:lstStyle/>
        <a:p>
          <a:endParaRPr lang="ru-RU"/>
        </a:p>
      </dgm:t>
    </dgm:pt>
    <dgm:pt modelId="{E23B02A1-2C85-4F8D-BE5B-2A0383C3D0BB}" type="pres">
      <dgm:prSet presAssocID="{ADF5BDA1-333F-4929-A112-46B5C11A5343}" presName="rootText" presStyleLbl="node1" presStyleIdx="1" presStyleCnt="2"/>
      <dgm:spPr/>
      <dgm:t>
        <a:bodyPr/>
        <a:lstStyle/>
        <a:p>
          <a:endParaRPr lang="ru-RU"/>
        </a:p>
      </dgm:t>
    </dgm:pt>
    <dgm:pt modelId="{788AD227-61AC-4CD3-A231-91DA891CEE13}" type="pres">
      <dgm:prSet presAssocID="{ADF5BDA1-333F-4929-A112-46B5C11A5343}" presName="rootConnector" presStyleLbl="node1" presStyleIdx="1" presStyleCnt="2"/>
      <dgm:spPr/>
      <dgm:t>
        <a:bodyPr/>
        <a:lstStyle/>
        <a:p>
          <a:endParaRPr lang="ru-RU"/>
        </a:p>
      </dgm:t>
    </dgm:pt>
    <dgm:pt modelId="{1745067B-4550-4DCD-8B24-BD4030EF354E}" type="pres">
      <dgm:prSet presAssocID="{ADF5BDA1-333F-4929-A112-46B5C11A5343}" presName="childShape" presStyleCnt="0"/>
      <dgm:spPr/>
      <dgm:t>
        <a:bodyPr/>
        <a:lstStyle/>
        <a:p>
          <a:endParaRPr lang="ru-RU"/>
        </a:p>
      </dgm:t>
    </dgm:pt>
    <dgm:pt modelId="{5EB7CE0D-7490-450B-84F6-EDBDB10B63FE}" type="pres">
      <dgm:prSet presAssocID="{8B16C316-F00E-4A0F-B353-03DD523E543E}" presName="Name13" presStyleLbl="parChTrans1D2" presStyleIdx="4" presStyleCnt="6"/>
      <dgm:spPr/>
      <dgm:t>
        <a:bodyPr/>
        <a:lstStyle/>
        <a:p>
          <a:endParaRPr lang="ru-RU"/>
        </a:p>
      </dgm:t>
    </dgm:pt>
    <dgm:pt modelId="{FB94E8F9-459F-4C89-B73D-B3E111949A0E}" type="pres">
      <dgm:prSet presAssocID="{E20C962B-BA6F-414B-9BED-C9103EC39B41}" presName="childText" presStyleLbl="bgAcc1" presStyleIdx="4" presStyleCnt="6" custScaleX="137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24822-53A1-44AF-AECA-FAF79A72E0F9}" type="pres">
      <dgm:prSet presAssocID="{BD9912CD-7981-45D7-8332-596A2F374B90}" presName="Name13" presStyleLbl="parChTrans1D2" presStyleIdx="5" presStyleCnt="6"/>
      <dgm:spPr/>
      <dgm:t>
        <a:bodyPr/>
        <a:lstStyle/>
        <a:p>
          <a:endParaRPr lang="ru-RU"/>
        </a:p>
      </dgm:t>
    </dgm:pt>
    <dgm:pt modelId="{D74BB1FB-663B-41BE-BB01-D32FAEE7193E}" type="pres">
      <dgm:prSet presAssocID="{3E6FA2AD-ABE6-4C62-A6C5-0A273FCC4DFD}" presName="childText" presStyleLbl="bgAcc1" presStyleIdx="5" presStyleCnt="6" custScaleX="147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3B7DC5-98B7-47F6-88C5-F4699399A61D}" type="presOf" srcId="{FADD7C67-11F1-441A-86B1-8526ABD44419}" destId="{9B681112-2819-40BF-BEE2-2F63988A1FE0}" srcOrd="0" destOrd="0" presId="urn:microsoft.com/office/officeart/2005/8/layout/hierarchy3"/>
    <dgm:cxn modelId="{5F2B6DB9-57B8-489F-AE1C-B3D2F5DDA946}" type="presOf" srcId="{2DE1D388-DDAA-48AC-A0D5-8ADA900BBD0F}" destId="{4517F2E3-7DF1-4B74-9B35-54BAC641E877}" srcOrd="0" destOrd="0" presId="urn:microsoft.com/office/officeart/2005/8/layout/hierarchy3"/>
    <dgm:cxn modelId="{F96ACFC8-0B50-4B9B-A5E8-22D503B4FC6D}" srcId="{FADD7C67-11F1-441A-86B1-8526ABD44419}" destId="{2DE1D388-DDAA-48AC-A0D5-8ADA900BBD0F}" srcOrd="1" destOrd="0" parTransId="{8D795046-7A41-4308-AC7D-6B5153445B2D}" sibTransId="{942A9B11-A56A-43AE-8F4C-3A3CAF50B783}"/>
    <dgm:cxn modelId="{0D535E01-763D-465E-A4BB-6FBBD0491CDA}" type="presOf" srcId="{E20C962B-BA6F-414B-9BED-C9103EC39B41}" destId="{FB94E8F9-459F-4C89-B73D-B3E111949A0E}" srcOrd="0" destOrd="0" presId="urn:microsoft.com/office/officeart/2005/8/layout/hierarchy3"/>
    <dgm:cxn modelId="{7374F8DF-75B7-4CC0-93BA-143415A75094}" type="presOf" srcId="{6241AE08-362E-472C-8F50-A3C3A04D3D44}" destId="{76EDF172-0648-49AD-8DE1-DE7DF2DD5EF1}" srcOrd="0" destOrd="0" presId="urn:microsoft.com/office/officeart/2005/8/layout/hierarchy3"/>
    <dgm:cxn modelId="{A4EB522D-05AF-4711-85BD-40B086C2A317}" srcId="{EEB863D7-D505-4EF8-88FF-7ECEE9AFE4C1}" destId="{FADD7C67-11F1-441A-86B1-8526ABD44419}" srcOrd="0" destOrd="0" parTransId="{BD4CE5DF-A692-44E0-AA7B-385108C4650C}" sibTransId="{871A584E-47D0-473C-A4D4-4995CEDE342C}"/>
    <dgm:cxn modelId="{09B76F03-F328-4F16-B966-4869193C9C92}" type="presOf" srcId="{855C3969-33F3-444D-B014-3DD9694A223F}" destId="{26841721-ABD0-4C1B-8606-23A9E0AD701F}" srcOrd="0" destOrd="0" presId="urn:microsoft.com/office/officeart/2005/8/layout/hierarchy3"/>
    <dgm:cxn modelId="{24CBAC9F-54BC-44BC-A360-8F7DF7970972}" type="presOf" srcId="{ADF5BDA1-333F-4929-A112-46B5C11A5343}" destId="{E23B02A1-2C85-4F8D-BE5B-2A0383C3D0BB}" srcOrd="0" destOrd="0" presId="urn:microsoft.com/office/officeart/2005/8/layout/hierarchy3"/>
    <dgm:cxn modelId="{34DB55E3-C00A-4DD3-B8FD-AC381152E750}" type="presOf" srcId="{CFD551B9-E8B4-4B79-85E2-EA5CFF01098F}" destId="{06962D22-EBF5-45D1-A3EA-717B233ED449}" srcOrd="0" destOrd="0" presId="urn:microsoft.com/office/officeart/2005/8/layout/hierarchy3"/>
    <dgm:cxn modelId="{C03C31F4-E7E1-4862-9454-12FE70220820}" type="presOf" srcId="{79CC3061-BC80-4560-BAB4-39B3EDB05C96}" destId="{FD47A876-3056-4700-A162-CC9AFD94C3CA}" srcOrd="0" destOrd="0" presId="urn:microsoft.com/office/officeart/2005/8/layout/hierarchy3"/>
    <dgm:cxn modelId="{72D6CFD3-7DAB-420B-86BC-03572959276E}" srcId="{FADD7C67-11F1-441A-86B1-8526ABD44419}" destId="{CFD551B9-E8B4-4B79-85E2-EA5CFF01098F}" srcOrd="2" destOrd="0" parTransId="{855C3969-33F3-444D-B014-3DD9694A223F}" sibTransId="{C56CEA6E-E5C6-4C3E-90A1-ADC6BB5377A7}"/>
    <dgm:cxn modelId="{B7AA10E0-1BC3-4DDE-AF76-32FCA10E556A}" type="presOf" srcId="{FE71C210-29BF-484B-A6D7-DB75658115CD}" destId="{D007FEFC-138B-48C6-88A9-BE04DC8BE36C}" srcOrd="0" destOrd="0" presId="urn:microsoft.com/office/officeart/2005/8/layout/hierarchy3"/>
    <dgm:cxn modelId="{60CE3560-167A-4256-A9C5-8FDFA7524C97}" type="presOf" srcId="{4261440B-F00F-4D1D-9B69-EFDA94763C8F}" destId="{1281F225-C2BE-4E5A-82FD-D1963EF94AB3}" srcOrd="0" destOrd="0" presId="urn:microsoft.com/office/officeart/2005/8/layout/hierarchy3"/>
    <dgm:cxn modelId="{AA3ECC26-577D-478A-BA8E-44E0EDFFC4F5}" type="presOf" srcId="{EEB863D7-D505-4EF8-88FF-7ECEE9AFE4C1}" destId="{0D8FBE58-0702-438B-B280-A3FCA422B528}" srcOrd="0" destOrd="0" presId="urn:microsoft.com/office/officeart/2005/8/layout/hierarchy3"/>
    <dgm:cxn modelId="{A32C4967-0F41-40DB-92BC-9F5A5BAEBC33}" type="presOf" srcId="{8D795046-7A41-4308-AC7D-6B5153445B2D}" destId="{9BDC6EAC-B79C-4AD4-8A27-BB4C102975FB}" srcOrd="0" destOrd="0" presId="urn:microsoft.com/office/officeart/2005/8/layout/hierarchy3"/>
    <dgm:cxn modelId="{3BF634BC-8EB7-495E-918C-B27EA0359B62}" srcId="{EEB863D7-D505-4EF8-88FF-7ECEE9AFE4C1}" destId="{ADF5BDA1-333F-4929-A112-46B5C11A5343}" srcOrd="1" destOrd="0" parTransId="{0099FF8A-35B7-4C04-BECA-825383D35B04}" sibTransId="{0C8F56CC-5E73-4F79-97E4-6D5247198BD4}"/>
    <dgm:cxn modelId="{A87C9BF1-62F0-4C8C-B93B-C33DCEDF8B8F}" srcId="{FADD7C67-11F1-441A-86B1-8526ABD44419}" destId="{6241AE08-362E-472C-8F50-A3C3A04D3D44}" srcOrd="3" destOrd="0" parTransId="{FE71C210-29BF-484B-A6D7-DB75658115CD}" sibTransId="{402B420B-4C3E-4534-A1FC-43645159226A}"/>
    <dgm:cxn modelId="{FAAF1710-36FE-4607-86C2-7932695B898B}" type="presOf" srcId="{8B16C316-F00E-4A0F-B353-03DD523E543E}" destId="{5EB7CE0D-7490-450B-84F6-EDBDB10B63FE}" srcOrd="0" destOrd="0" presId="urn:microsoft.com/office/officeart/2005/8/layout/hierarchy3"/>
    <dgm:cxn modelId="{75375DFC-7E10-419F-AB50-5DEDB7A07B52}" type="presOf" srcId="{ADF5BDA1-333F-4929-A112-46B5C11A5343}" destId="{788AD227-61AC-4CD3-A231-91DA891CEE13}" srcOrd="1" destOrd="0" presId="urn:microsoft.com/office/officeart/2005/8/layout/hierarchy3"/>
    <dgm:cxn modelId="{0978B419-F0E9-44B2-B06E-C7714BAD026D}" type="presOf" srcId="{3E6FA2AD-ABE6-4C62-A6C5-0A273FCC4DFD}" destId="{D74BB1FB-663B-41BE-BB01-D32FAEE7193E}" srcOrd="0" destOrd="0" presId="urn:microsoft.com/office/officeart/2005/8/layout/hierarchy3"/>
    <dgm:cxn modelId="{C1437A67-E19F-4171-9304-342327D162CE}" srcId="{ADF5BDA1-333F-4929-A112-46B5C11A5343}" destId="{3E6FA2AD-ABE6-4C62-A6C5-0A273FCC4DFD}" srcOrd="1" destOrd="0" parTransId="{BD9912CD-7981-45D7-8332-596A2F374B90}" sibTransId="{F11B53EB-B9AB-4358-8896-1B28EC7F4AC2}"/>
    <dgm:cxn modelId="{F76F4836-297A-48BD-B78D-3C6E699A8AD6}" srcId="{ADF5BDA1-333F-4929-A112-46B5C11A5343}" destId="{E20C962B-BA6F-414B-9BED-C9103EC39B41}" srcOrd="0" destOrd="0" parTransId="{8B16C316-F00E-4A0F-B353-03DD523E543E}" sibTransId="{915CE425-4E7F-44D7-87FC-66FAAD8621EC}"/>
    <dgm:cxn modelId="{A7F01B03-5315-4A81-8919-A416BF59FDF2}" type="presOf" srcId="{FADD7C67-11F1-441A-86B1-8526ABD44419}" destId="{3E510084-6D61-4653-9366-F78C14263157}" srcOrd="1" destOrd="0" presId="urn:microsoft.com/office/officeart/2005/8/layout/hierarchy3"/>
    <dgm:cxn modelId="{67DA500B-C6BF-472A-A74D-5E7BB205618D}" type="presOf" srcId="{BD9912CD-7981-45D7-8332-596A2F374B90}" destId="{C3C24822-53A1-44AF-AECA-FAF79A72E0F9}" srcOrd="0" destOrd="0" presId="urn:microsoft.com/office/officeart/2005/8/layout/hierarchy3"/>
    <dgm:cxn modelId="{56299229-0EC2-4C16-9748-6971338F3045}" srcId="{FADD7C67-11F1-441A-86B1-8526ABD44419}" destId="{79CC3061-BC80-4560-BAB4-39B3EDB05C96}" srcOrd="0" destOrd="0" parTransId="{4261440B-F00F-4D1D-9B69-EFDA94763C8F}" sibTransId="{F37AFA5E-9A12-4870-9270-3A9ABBF279FF}"/>
    <dgm:cxn modelId="{75AD7233-0309-46F3-9972-C25AE550F592}" type="presParOf" srcId="{0D8FBE58-0702-438B-B280-A3FCA422B528}" destId="{EE7C70E6-A7F5-429F-A031-F0599145E44A}" srcOrd="0" destOrd="0" presId="urn:microsoft.com/office/officeart/2005/8/layout/hierarchy3"/>
    <dgm:cxn modelId="{4B354716-B3B5-47CA-A996-3C89E4CDDA30}" type="presParOf" srcId="{EE7C70E6-A7F5-429F-A031-F0599145E44A}" destId="{F9C369CB-2745-4AC0-9EFC-C4A8071B3E42}" srcOrd="0" destOrd="0" presId="urn:microsoft.com/office/officeart/2005/8/layout/hierarchy3"/>
    <dgm:cxn modelId="{42B5DFEC-6239-4F00-94CC-7F4247E52CC7}" type="presParOf" srcId="{F9C369CB-2745-4AC0-9EFC-C4A8071B3E42}" destId="{9B681112-2819-40BF-BEE2-2F63988A1FE0}" srcOrd="0" destOrd="0" presId="urn:microsoft.com/office/officeart/2005/8/layout/hierarchy3"/>
    <dgm:cxn modelId="{8CE34121-2504-45AF-8C84-F76A17AD3316}" type="presParOf" srcId="{F9C369CB-2745-4AC0-9EFC-C4A8071B3E42}" destId="{3E510084-6D61-4653-9366-F78C14263157}" srcOrd="1" destOrd="0" presId="urn:microsoft.com/office/officeart/2005/8/layout/hierarchy3"/>
    <dgm:cxn modelId="{1BA781AB-E2A3-47D5-84E3-6E3338E0BB72}" type="presParOf" srcId="{EE7C70E6-A7F5-429F-A031-F0599145E44A}" destId="{4F5D5DA0-2111-477A-824F-5658753DE05B}" srcOrd="1" destOrd="0" presId="urn:microsoft.com/office/officeart/2005/8/layout/hierarchy3"/>
    <dgm:cxn modelId="{E534B5DD-8ED5-4B5A-84FA-FAE594C28D79}" type="presParOf" srcId="{4F5D5DA0-2111-477A-824F-5658753DE05B}" destId="{1281F225-C2BE-4E5A-82FD-D1963EF94AB3}" srcOrd="0" destOrd="0" presId="urn:microsoft.com/office/officeart/2005/8/layout/hierarchy3"/>
    <dgm:cxn modelId="{76CFE7C8-FAFB-4EC4-9A92-405D4D39528E}" type="presParOf" srcId="{4F5D5DA0-2111-477A-824F-5658753DE05B}" destId="{FD47A876-3056-4700-A162-CC9AFD94C3CA}" srcOrd="1" destOrd="0" presId="urn:microsoft.com/office/officeart/2005/8/layout/hierarchy3"/>
    <dgm:cxn modelId="{D1930878-24B4-45D3-9C3C-CA01B522C2FA}" type="presParOf" srcId="{4F5D5DA0-2111-477A-824F-5658753DE05B}" destId="{9BDC6EAC-B79C-4AD4-8A27-BB4C102975FB}" srcOrd="2" destOrd="0" presId="urn:microsoft.com/office/officeart/2005/8/layout/hierarchy3"/>
    <dgm:cxn modelId="{2F3EB1D7-83D1-4D1E-9E15-BD2E12AA85A6}" type="presParOf" srcId="{4F5D5DA0-2111-477A-824F-5658753DE05B}" destId="{4517F2E3-7DF1-4B74-9B35-54BAC641E877}" srcOrd="3" destOrd="0" presId="urn:microsoft.com/office/officeart/2005/8/layout/hierarchy3"/>
    <dgm:cxn modelId="{C5F14583-6AF1-4450-804A-0D20FAEFA409}" type="presParOf" srcId="{4F5D5DA0-2111-477A-824F-5658753DE05B}" destId="{26841721-ABD0-4C1B-8606-23A9E0AD701F}" srcOrd="4" destOrd="0" presId="urn:microsoft.com/office/officeart/2005/8/layout/hierarchy3"/>
    <dgm:cxn modelId="{F893D398-8DE7-479C-B25B-EBCFDA28D732}" type="presParOf" srcId="{4F5D5DA0-2111-477A-824F-5658753DE05B}" destId="{06962D22-EBF5-45D1-A3EA-717B233ED449}" srcOrd="5" destOrd="0" presId="urn:microsoft.com/office/officeart/2005/8/layout/hierarchy3"/>
    <dgm:cxn modelId="{EE2D414D-280E-45B9-8E66-65E1F5033DA5}" type="presParOf" srcId="{4F5D5DA0-2111-477A-824F-5658753DE05B}" destId="{D007FEFC-138B-48C6-88A9-BE04DC8BE36C}" srcOrd="6" destOrd="0" presId="urn:microsoft.com/office/officeart/2005/8/layout/hierarchy3"/>
    <dgm:cxn modelId="{7519B2B2-26C5-43E6-A458-8820E0DE77C2}" type="presParOf" srcId="{4F5D5DA0-2111-477A-824F-5658753DE05B}" destId="{76EDF172-0648-49AD-8DE1-DE7DF2DD5EF1}" srcOrd="7" destOrd="0" presId="urn:microsoft.com/office/officeart/2005/8/layout/hierarchy3"/>
    <dgm:cxn modelId="{019EB97A-D3DA-4565-867A-4BFA66B22721}" type="presParOf" srcId="{0D8FBE58-0702-438B-B280-A3FCA422B528}" destId="{44306C77-96A6-4A5F-BD7B-FF9000B04D21}" srcOrd="1" destOrd="0" presId="urn:microsoft.com/office/officeart/2005/8/layout/hierarchy3"/>
    <dgm:cxn modelId="{89C7722A-A46D-49A3-9B67-FEDB4CE65491}" type="presParOf" srcId="{44306C77-96A6-4A5F-BD7B-FF9000B04D21}" destId="{5A0EC7B0-547B-48DC-AA13-F69E0371DB34}" srcOrd="0" destOrd="0" presId="urn:microsoft.com/office/officeart/2005/8/layout/hierarchy3"/>
    <dgm:cxn modelId="{B79F9393-7343-46D4-B97C-9C76BDC9ED95}" type="presParOf" srcId="{5A0EC7B0-547B-48DC-AA13-F69E0371DB34}" destId="{E23B02A1-2C85-4F8D-BE5B-2A0383C3D0BB}" srcOrd="0" destOrd="0" presId="urn:microsoft.com/office/officeart/2005/8/layout/hierarchy3"/>
    <dgm:cxn modelId="{6F398FF6-CE4A-423A-A3C4-B2E044BCCFA1}" type="presParOf" srcId="{5A0EC7B0-547B-48DC-AA13-F69E0371DB34}" destId="{788AD227-61AC-4CD3-A231-91DA891CEE13}" srcOrd="1" destOrd="0" presId="urn:microsoft.com/office/officeart/2005/8/layout/hierarchy3"/>
    <dgm:cxn modelId="{B55CE723-451F-4AB8-B51F-0DD0357B16B5}" type="presParOf" srcId="{44306C77-96A6-4A5F-BD7B-FF9000B04D21}" destId="{1745067B-4550-4DCD-8B24-BD4030EF354E}" srcOrd="1" destOrd="0" presId="urn:microsoft.com/office/officeart/2005/8/layout/hierarchy3"/>
    <dgm:cxn modelId="{F16B2C5A-99F5-42E3-97B4-B2C8BCB9CA91}" type="presParOf" srcId="{1745067B-4550-4DCD-8B24-BD4030EF354E}" destId="{5EB7CE0D-7490-450B-84F6-EDBDB10B63FE}" srcOrd="0" destOrd="0" presId="urn:microsoft.com/office/officeart/2005/8/layout/hierarchy3"/>
    <dgm:cxn modelId="{DB6B9B30-9D82-44E3-84A9-9ABC38B28829}" type="presParOf" srcId="{1745067B-4550-4DCD-8B24-BD4030EF354E}" destId="{FB94E8F9-459F-4C89-B73D-B3E111949A0E}" srcOrd="1" destOrd="0" presId="urn:microsoft.com/office/officeart/2005/8/layout/hierarchy3"/>
    <dgm:cxn modelId="{D2ADE145-806B-4C78-B4AF-9B216E1E3DC0}" type="presParOf" srcId="{1745067B-4550-4DCD-8B24-BD4030EF354E}" destId="{C3C24822-53A1-44AF-AECA-FAF79A72E0F9}" srcOrd="2" destOrd="0" presId="urn:microsoft.com/office/officeart/2005/8/layout/hierarchy3"/>
    <dgm:cxn modelId="{4130E1C5-1891-40B5-AF3B-D29E40B3818C}" type="presParOf" srcId="{1745067B-4550-4DCD-8B24-BD4030EF354E}" destId="{D74BB1FB-663B-41BE-BB01-D32FAEE7193E}" srcOrd="3" destOrd="0" presId="urn:microsoft.com/office/officeart/2005/8/layout/hierarchy3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8EEA7E-2E66-420C-B5CB-27572FE84415}" type="doc">
      <dgm:prSet loTypeId="urn:microsoft.com/office/officeart/2005/8/layout/hProcess9" loCatId="process" qsTypeId="urn:microsoft.com/office/officeart/2005/8/quickstyle/3d3" qsCatId="3D" csTypeId="urn:microsoft.com/office/officeart/2005/8/colors/colorful1#1" csCatId="colorful" phldr="1"/>
      <dgm:spPr/>
    </dgm:pt>
    <dgm:pt modelId="{F51F021C-BCB1-463E-9C9F-353490BD0EAF}">
      <dgm:prSet phldrT="[Текст]"/>
      <dgm:spPr/>
      <dgm:t>
        <a:bodyPr/>
        <a:lstStyle/>
        <a:p>
          <a:r>
            <a:rPr lang="ru-RU" dirty="0" smtClean="0"/>
            <a:t>Лица, занимающиеся спортом</a:t>
          </a:r>
          <a:endParaRPr lang="ru-RU" dirty="0"/>
        </a:p>
      </dgm:t>
    </dgm:pt>
    <dgm:pt modelId="{59F0CB45-E935-4492-8CEA-0D32AA27887F}" type="parTrans" cxnId="{3B4CA8DD-0AF2-4083-8CCE-68AB0AC6E14E}">
      <dgm:prSet/>
      <dgm:spPr/>
      <dgm:t>
        <a:bodyPr/>
        <a:lstStyle/>
        <a:p>
          <a:endParaRPr lang="ru-RU"/>
        </a:p>
      </dgm:t>
    </dgm:pt>
    <dgm:pt modelId="{245188CB-59A6-4D1B-9C0A-2DF4000E621B}" type="sibTrans" cxnId="{3B4CA8DD-0AF2-4083-8CCE-68AB0AC6E14E}">
      <dgm:prSet/>
      <dgm:spPr/>
      <dgm:t>
        <a:bodyPr/>
        <a:lstStyle/>
        <a:p>
          <a:endParaRPr lang="ru-RU"/>
        </a:p>
      </dgm:t>
    </dgm:pt>
    <dgm:pt modelId="{AB7F8B2D-0A5F-40AF-8CC8-5F0C1460345C}">
      <dgm:prSet phldrT="[Текст]"/>
      <dgm:spPr/>
      <dgm:t>
        <a:bodyPr/>
        <a:lstStyle/>
        <a:p>
          <a:r>
            <a:rPr lang="ru-RU" dirty="0" smtClean="0"/>
            <a:t>Спортсмены-сборники </a:t>
          </a:r>
          <a:endParaRPr lang="ru-RU" dirty="0"/>
        </a:p>
      </dgm:t>
    </dgm:pt>
    <dgm:pt modelId="{C3CBBC44-ABFA-4151-A939-9B875B9747B0}" type="parTrans" cxnId="{DB8B327F-59EF-4167-8194-1CD012FB1C40}">
      <dgm:prSet/>
      <dgm:spPr/>
      <dgm:t>
        <a:bodyPr/>
        <a:lstStyle/>
        <a:p>
          <a:endParaRPr lang="ru-RU"/>
        </a:p>
      </dgm:t>
    </dgm:pt>
    <dgm:pt modelId="{DB94807A-C8F1-4E8E-B1F5-5A582479A84C}" type="sibTrans" cxnId="{DB8B327F-59EF-4167-8194-1CD012FB1C40}">
      <dgm:prSet/>
      <dgm:spPr/>
      <dgm:t>
        <a:bodyPr/>
        <a:lstStyle/>
        <a:p>
          <a:endParaRPr lang="ru-RU"/>
        </a:p>
      </dgm:t>
    </dgm:pt>
    <dgm:pt modelId="{826C4C45-3358-4DC3-AC3B-FE068E0E81D1}">
      <dgm:prSet phldrT="[Текст]"/>
      <dgm:spPr/>
      <dgm:t>
        <a:bodyPr/>
        <a:lstStyle/>
        <a:p>
          <a:r>
            <a:rPr lang="ru-RU" dirty="0" smtClean="0"/>
            <a:t>Кандидаты в сборную</a:t>
          </a:r>
          <a:endParaRPr lang="ru-RU" dirty="0"/>
        </a:p>
      </dgm:t>
    </dgm:pt>
    <dgm:pt modelId="{0B4012AD-3D83-4638-8986-56BE0C64ED1C}" type="parTrans" cxnId="{420E6352-EEB0-4F38-9683-A48F199BBDFA}">
      <dgm:prSet/>
      <dgm:spPr/>
      <dgm:t>
        <a:bodyPr/>
        <a:lstStyle/>
        <a:p>
          <a:endParaRPr lang="ru-RU"/>
        </a:p>
      </dgm:t>
    </dgm:pt>
    <dgm:pt modelId="{6174F0E2-12AE-4C3B-83FD-DDB493421855}" type="sibTrans" cxnId="{420E6352-EEB0-4F38-9683-A48F199BBDFA}">
      <dgm:prSet/>
      <dgm:spPr/>
      <dgm:t>
        <a:bodyPr/>
        <a:lstStyle/>
        <a:p>
          <a:endParaRPr lang="ru-RU"/>
        </a:p>
      </dgm:t>
    </dgm:pt>
    <dgm:pt modelId="{F634667D-B7CF-4418-93B2-F80D44C372B8}" type="pres">
      <dgm:prSet presAssocID="{998EEA7E-2E66-420C-B5CB-27572FE84415}" presName="CompostProcess" presStyleCnt="0">
        <dgm:presLayoutVars>
          <dgm:dir/>
          <dgm:resizeHandles val="exact"/>
        </dgm:presLayoutVars>
      </dgm:prSet>
      <dgm:spPr/>
    </dgm:pt>
    <dgm:pt modelId="{E3AE187F-6A9D-4A27-9966-37E44166BC56}" type="pres">
      <dgm:prSet presAssocID="{998EEA7E-2E66-420C-B5CB-27572FE84415}" presName="arrow" presStyleLbl="bgShp" presStyleIdx="0" presStyleCnt="1" custLinFactNeighborX="1496" custLinFactNeighborY="9091"/>
      <dgm:spPr/>
    </dgm:pt>
    <dgm:pt modelId="{411ACBD8-C2E3-4337-BDF9-6FB93B8B1ECF}" type="pres">
      <dgm:prSet presAssocID="{998EEA7E-2E66-420C-B5CB-27572FE84415}" presName="linearProcess" presStyleCnt="0"/>
      <dgm:spPr/>
    </dgm:pt>
    <dgm:pt modelId="{F27534B8-1031-4C22-9C61-AA9246832EB1}" type="pres">
      <dgm:prSet presAssocID="{F51F021C-BCB1-463E-9C9F-353490BD0EAF}" presName="textNode" presStyleLbl="node1" presStyleIdx="0" presStyleCnt="3" custLinFactNeighborX="9277" custLinFactNeighborY="-3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A15AF-EA9E-4911-800F-0A53A3951D16}" type="pres">
      <dgm:prSet presAssocID="{245188CB-59A6-4D1B-9C0A-2DF4000E621B}" presName="sibTrans" presStyleCnt="0"/>
      <dgm:spPr/>
    </dgm:pt>
    <dgm:pt modelId="{AAC14279-12FC-498F-8ADC-14D459DB0CEE}" type="pres">
      <dgm:prSet presAssocID="{826C4C45-3358-4DC3-AC3B-FE068E0E81D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F835C-2EEC-4604-B003-B6FF6F8DFCF2}" type="pres">
      <dgm:prSet presAssocID="{6174F0E2-12AE-4C3B-83FD-DDB493421855}" presName="sibTrans" presStyleCnt="0"/>
      <dgm:spPr/>
    </dgm:pt>
    <dgm:pt modelId="{C691A320-5568-49ED-85C1-FCAFD8E88F7B}" type="pres">
      <dgm:prSet presAssocID="{AB7F8B2D-0A5F-40AF-8CC8-5F0C1460345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15B91A-4FD1-4191-9335-4CA514CD5961}" type="presOf" srcId="{AB7F8B2D-0A5F-40AF-8CC8-5F0C1460345C}" destId="{C691A320-5568-49ED-85C1-FCAFD8E88F7B}" srcOrd="0" destOrd="0" presId="urn:microsoft.com/office/officeart/2005/8/layout/hProcess9"/>
    <dgm:cxn modelId="{7679E0B6-4AB4-454F-8DCC-508DA04D7269}" type="presOf" srcId="{826C4C45-3358-4DC3-AC3B-FE068E0E81D1}" destId="{AAC14279-12FC-498F-8ADC-14D459DB0CEE}" srcOrd="0" destOrd="0" presId="urn:microsoft.com/office/officeart/2005/8/layout/hProcess9"/>
    <dgm:cxn modelId="{F4DA23D8-3133-4040-9383-D78BD5EE92B4}" type="presOf" srcId="{998EEA7E-2E66-420C-B5CB-27572FE84415}" destId="{F634667D-B7CF-4418-93B2-F80D44C372B8}" srcOrd="0" destOrd="0" presId="urn:microsoft.com/office/officeart/2005/8/layout/hProcess9"/>
    <dgm:cxn modelId="{420E6352-EEB0-4F38-9683-A48F199BBDFA}" srcId="{998EEA7E-2E66-420C-B5CB-27572FE84415}" destId="{826C4C45-3358-4DC3-AC3B-FE068E0E81D1}" srcOrd="1" destOrd="0" parTransId="{0B4012AD-3D83-4638-8986-56BE0C64ED1C}" sibTransId="{6174F0E2-12AE-4C3B-83FD-DDB493421855}"/>
    <dgm:cxn modelId="{3B4CA8DD-0AF2-4083-8CCE-68AB0AC6E14E}" srcId="{998EEA7E-2E66-420C-B5CB-27572FE84415}" destId="{F51F021C-BCB1-463E-9C9F-353490BD0EAF}" srcOrd="0" destOrd="0" parTransId="{59F0CB45-E935-4492-8CEA-0D32AA27887F}" sibTransId="{245188CB-59A6-4D1B-9C0A-2DF4000E621B}"/>
    <dgm:cxn modelId="{DB8B327F-59EF-4167-8194-1CD012FB1C40}" srcId="{998EEA7E-2E66-420C-B5CB-27572FE84415}" destId="{AB7F8B2D-0A5F-40AF-8CC8-5F0C1460345C}" srcOrd="2" destOrd="0" parTransId="{C3CBBC44-ABFA-4151-A939-9B875B9747B0}" sibTransId="{DB94807A-C8F1-4E8E-B1F5-5A582479A84C}"/>
    <dgm:cxn modelId="{E319B5B7-F2F4-4B59-B6F4-ECD8075D3D49}" type="presOf" srcId="{F51F021C-BCB1-463E-9C9F-353490BD0EAF}" destId="{F27534B8-1031-4C22-9C61-AA9246832EB1}" srcOrd="0" destOrd="0" presId="urn:microsoft.com/office/officeart/2005/8/layout/hProcess9"/>
    <dgm:cxn modelId="{5D6AA2F3-B90F-41AF-A57B-F3B1D15D7AC2}" type="presParOf" srcId="{F634667D-B7CF-4418-93B2-F80D44C372B8}" destId="{E3AE187F-6A9D-4A27-9966-37E44166BC56}" srcOrd="0" destOrd="0" presId="urn:microsoft.com/office/officeart/2005/8/layout/hProcess9"/>
    <dgm:cxn modelId="{1314822B-CEF2-4880-BB32-6B55A617B1E0}" type="presParOf" srcId="{F634667D-B7CF-4418-93B2-F80D44C372B8}" destId="{411ACBD8-C2E3-4337-BDF9-6FB93B8B1ECF}" srcOrd="1" destOrd="0" presId="urn:microsoft.com/office/officeart/2005/8/layout/hProcess9"/>
    <dgm:cxn modelId="{A8AF08B9-1427-4F16-9C12-0E82E088E913}" type="presParOf" srcId="{411ACBD8-C2E3-4337-BDF9-6FB93B8B1ECF}" destId="{F27534B8-1031-4C22-9C61-AA9246832EB1}" srcOrd="0" destOrd="0" presId="urn:microsoft.com/office/officeart/2005/8/layout/hProcess9"/>
    <dgm:cxn modelId="{616B6C8E-8D7E-4249-91BE-EE814412AB80}" type="presParOf" srcId="{411ACBD8-C2E3-4337-BDF9-6FB93B8B1ECF}" destId="{ACDA15AF-EA9E-4911-800F-0A53A3951D16}" srcOrd="1" destOrd="0" presId="urn:microsoft.com/office/officeart/2005/8/layout/hProcess9"/>
    <dgm:cxn modelId="{4FBD9C86-C56E-4CEB-8974-5D7E5CE4FAC9}" type="presParOf" srcId="{411ACBD8-C2E3-4337-BDF9-6FB93B8B1ECF}" destId="{AAC14279-12FC-498F-8ADC-14D459DB0CEE}" srcOrd="2" destOrd="0" presId="urn:microsoft.com/office/officeart/2005/8/layout/hProcess9"/>
    <dgm:cxn modelId="{4793D0CD-1F16-4BE2-A1A9-52E925A7902E}" type="presParOf" srcId="{411ACBD8-C2E3-4337-BDF9-6FB93B8B1ECF}" destId="{A40F835C-2EEC-4604-B003-B6FF6F8DFCF2}" srcOrd="3" destOrd="0" presId="urn:microsoft.com/office/officeart/2005/8/layout/hProcess9"/>
    <dgm:cxn modelId="{A55F4D5B-6916-4612-9264-BE95862915CD}" type="presParOf" srcId="{411ACBD8-C2E3-4337-BDF9-6FB93B8B1ECF}" destId="{C691A320-5568-49ED-85C1-FCAFD8E88F7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81112-2819-40BF-BEE2-2F63988A1FE0}">
      <dsp:nvSpPr>
        <dsp:cNvPr id="0" name=""/>
        <dsp:cNvSpPr/>
      </dsp:nvSpPr>
      <dsp:spPr>
        <a:xfrm>
          <a:off x="800462" y="3825"/>
          <a:ext cx="1830156" cy="915078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Министерство</a:t>
          </a:r>
          <a:r>
            <a:rPr lang="ru-RU" sz="1700" kern="1200" dirty="0" smtClean="0"/>
            <a:t> </a:t>
          </a:r>
          <a:r>
            <a:rPr lang="ru-RU" sz="1700" b="1" kern="1200" dirty="0" smtClean="0"/>
            <a:t>здравоохранения</a:t>
          </a:r>
          <a:endParaRPr lang="ru-RU" sz="1700" b="1" kern="1200" dirty="0"/>
        </a:p>
      </dsp:txBody>
      <dsp:txXfrm>
        <a:off x="827264" y="30627"/>
        <a:ext cx="1776552" cy="861474"/>
      </dsp:txXfrm>
    </dsp:sp>
    <dsp:sp modelId="{1281F225-C2BE-4E5A-82FD-D1963EF94AB3}">
      <dsp:nvSpPr>
        <dsp:cNvPr id="0" name=""/>
        <dsp:cNvSpPr/>
      </dsp:nvSpPr>
      <dsp:spPr>
        <a:xfrm>
          <a:off x="983478" y="918903"/>
          <a:ext cx="183015" cy="686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308"/>
              </a:lnTo>
              <a:lnTo>
                <a:pt x="183015" y="68630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7A876-3056-4700-A162-CC9AFD94C3CA}">
      <dsp:nvSpPr>
        <dsp:cNvPr id="0" name=""/>
        <dsp:cNvSpPr/>
      </dsp:nvSpPr>
      <dsp:spPr>
        <a:xfrm>
          <a:off x="1166493" y="1147673"/>
          <a:ext cx="1709922" cy="915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Центр лечебной физкультуры и спортивной медицины</a:t>
          </a:r>
          <a:endParaRPr lang="ru-RU" sz="1600" b="1" kern="1200" dirty="0"/>
        </a:p>
      </dsp:txBody>
      <dsp:txXfrm>
        <a:off x="1193295" y="1174475"/>
        <a:ext cx="1656318" cy="861474"/>
      </dsp:txXfrm>
    </dsp:sp>
    <dsp:sp modelId="{9BDC6EAC-B79C-4AD4-8A27-BB4C102975FB}">
      <dsp:nvSpPr>
        <dsp:cNvPr id="0" name=""/>
        <dsp:cNvSpPr/>
      </dsp:nvSpPr>
      <dsp:spPr>
        <a:xfrm>
          <a:off x="983478" y="918903"/>
          <a:ext cx="183015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156"/>
              </a:lnTo>
              <a:lnTo>
                <a:pt x="183015" y="183015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7F2E3-7DF1-4B74-9B35-54BAC641E877}">
      <dsp:nvSpPr>
        <dsp:cNvPr id="0" name=""/>
        <dsp:cNvSpPr/>
      </dsp:nvSpPr>
      <dsp:spPr>
        <a:xfrm>
          <a:off x="1166493" y="2291521"/>
          <a:ext cx="1971796" cy="915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Городской центр спортивной медицины Екатеринбурга</a:t>
          </a:r>
          <a:endParaRPr lang="ru-RU" sz="1600" b="1" kern="1200" dirty="0"/>
        </a:p>
      </dsp:txBody>
      <dsp:txXfrm>
        <a:off x="1193295" y="2318323"/>
        <a:ext cx="1918192" cy="861474"/>
      </dsp:txXfrm>
    </dsp:sp>
    <dsp:sp modelId="{26841721-ABD0-4C1B-8606-23A9E0AD701F}">
      <dsp:nvSpPr>
        <dsp:cNvPr id="0" name=""/>
        <dsp:cNvSpPr/>
      </dsp:nvSpPr>
      <dsp:spPr>
        <a:xfrm>
          <a:off x="983478" y="918903"/>
          <a:ext cx="183015" cy="2974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4004"/>
              </a:lnTo>
              <a:lnTo>
                <a:pt x="183015" y="297400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62D22-EBF5-45D1-A3EA-717B233ED449}">
      <dsp:nvSpPr>
        <dsp:cNvPr id="0" name=""/>
        <dsp:cNvSpPr/>
      </dsp:nvSpPr>
      <dsp:spPr>
        <a:xfrm>
          <a:off x="1166493" y="3435369"/>
          <a:ext cx="1541343" cy="915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Врачебно-физкультурные диспансеры</a:t>
          </a:r>
          <a:endParaRPr lang="ru-RU" sz="1600" b="1" kern="1200" dirty="0"/>
        </a:p>
      </dsp:txBody>
      <dsp:txXfrm>
        <a:off x="1193295" y="3462171"/>
        <a:ext cx="1487739" cy="861474"/>
      </dsp:txXfrm>
    </dsp:sp>
    <dsp:sp modelId="{D007FEFC-138B-48C6-88A9-BE04DC8BE36C}">
      <dsp:nvSpPr>
        <dsp:cNvPr id="0" name=""/>
        <dsp:cNvSpPr/>
      </dsp:nvSpPr>
      <dsp:spPr>
        <a:xfrm>
          <a:off x="983478" y="918903"/>
          <a:ext cx="183015" cy="4117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7852"/>
              </a:lnTo>
              <a:lnTo>
                <a:pt x="183015" y="411785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DF172-0648-49AD-8DE1-DE7DF2DD5EF1}">
      <dsp:nvSpPr>
        <dsp:cNvPr id="0" name=""/>
        <dsp:cNvSpPr/>
      </dsp:nvSpPr>
      <dsp:spPr>
        <a:xfrm>
          <a:off x="1166493" y="4579217"/>
          <a:ext cx="1464125" cy="915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Кабинеты спортивной медицины</a:t>
          </a:r>
          <a:endParaRPr lang="ru-RU" sz="1600" b="1" kern="1200" dirty="0"/>
        </a:p>
      </dsp:txBody>
      <dsp:txXfrm>
        <a:off x="1193295" y="4606019"/>
        <a:ext cx="1410521" cy="861474"/>
      </dsp:txXfrm>
    </dsp:sp>
    <dsp:sp modelId="{E23B02A1-2C85-4F8D-BE5B-2A0383C3D0BB}">
      <dsp:nvSpPr>
        <dsp:cNvPr id="0" name=""/>
        <dsp:cNvSpPr/>
      </dsp:nvSpPr>
      <dsp:spPr>
        <a:xfrm>
          <a:off x="3229797" y="3825"/>
          <a:ext cx="1830156" cy="915078"/>
        </a:xfrm>
        <a:prstGeom prst="roundRect">
          <a:avLst>
            <a:gd name="adj" fmla="val 10000"/>
          </a:avLst>
        </a:prstGeom>
        <a:solidFill>
          <a:schemeClr val="accent3">
            <a:alpha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Министерство</a:t>
          </a:r>
          <a:r>
            <a:rPr lang="ru-RU" sz="1700" kern="1200" dirty="0" smtClean="0"/>
            <a:t> </a:t>
          </a:r>
          <a:r>
            <a:rPr lang="ru-RU" sz="1700" b="1" kern="1200" dirty="0" smtClean="0"/>
            <a:t>физкультуры</a:t>
          </a:r>
          <a:r>
            <a:rPr lang="ru-RU" sz="1700" kern="1200" dirty="0" smtClean="0"/>
            <a:t> </a:t>
          </a:r>
          <a:r>
            <a:rPr lang="ru-RU" sz="1700" b="1" kern="1200" dirty="0" smtClean="0"/>
            <a:t>и  спорта </a:t>
          </a:r>
          <a:endParaRPr lang="ru-RU" sz="1700" b="1" kern="1200" dirty="0"/>
        </a:p>
      </dsp:txBody>
      <dsp:txXfrm>
        <a:off x="3256599" y="30627"/>
        <a:ext cx="1776552" cy="861474"/>
      </dsp:txXfrm>
    </dsp:sp>
    <dsp:sp modelId="{5EB7CE0D-7490-450B-84F6-EDBDB10B63FE}">
      <dsp:nvSpPr>
        <dsp:cNvPr id="0" name=""/>
        <dsp:cNvSpPr/>
      </dsp:nvSpPr>
      <dsp:spPr>
        <a:xfrm>
          <a:off x="3412813" y="918903"/>
          <a:ext cx="183015" cy="686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308"/>
              </a:lnTo>
              <a:lnTo>
                <a:pt x="183015" y="68630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4E8F9-459F-4C89-B73D-B3E111949A0E}">
      <dsp:nvSpPr>
        <dsp:cNvPr id="0" name=""/>
        <dsp:cNvSpPr/>
      </dsp:nvSpPr>
      <dsp:spPr>
        <a:xfrm>
          <a:off x="3595829" y="1147673"/>
          <a:ext cx="2012952" cy="915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Кабинеты медицинского сопровождения в ДЮСШ </a:t>
          </a:r>
          <a:endParaRPr lang="ru-RU" sz="1600" b="1" kern="1200" dirty="0"/>
        </a:p>
      </dsp:txBody>
      <dsp:txXfrm>
        <a:off x="3622631" y="1174475"/>
        <a:ext cx="1959348" cy="861474"/>
      </dsp:txXfrm>
    </dsp:sp>
    <dsp:sp modelId="{C3C24822-53A1-44AF-AECA-FAF79A72E0F9}">
      <dsp:nvSpPr>
        <dsp:cNvPr id="0" name=""/>
        <dsp:cNvSpPr/>
      </dsp:nvSpPr>
      <dsp:spPr>
        <a:xfrm>
          <a:off x="3412813" y="918903"/>
          <a:ext cx="183015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156"/>
              </a:lnTo>
              <a:lnTo>
                <a:pt x="183015" y="183015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BB1FB-663B-41BE-BB01-D32FAEE7193E}">
      <dsp:nvSpPr>
        <dsp:cNvPr id="0" name=""/>
        <dsp:cNvSpPr/>
      </dsp:nvSpPr>
      <dsp:spPr>
        <a:xfrm>
          <a:off x="3595829" y="2291521"/>
          <a:ext cx="2156437" cy="915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Штатные врачи спортивной медицины в спортивных учреждениях и на спортивных объектах</a:t>
          </a:r>
          <a:endParaRPr lang="ru-RU" sz="1400" b="1" kern="1200" dirty="0"/>
        </a:p>
      </dsp:txBody>
      <dsp:txXfrm>
        <a:off x="3622631" y="2318323"/>
        <a:ext cx="2102833" cy="861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E187F-6A9D-4A27-9966-37E44166BC56}">
      <dsp:nvSpPr>
        <dsp:cNvPr id="0" name=""/>
        <dsp:cNvSpPr/>
      </dsp:nvSpPr>
      <dsp:spPr>
        <a:xfrm>
          <a:off x="802075" y="0"/>
          <a:ext cx="7772400" cy="201622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534B8-1031-4C22-9C61-AA9246832EB1}">
      <dsp:nvSpPr>
        <dsp:cNvPr id="0" name=""/>
        <dsp:cNvSpPr/>
      </dsp:nvSpPr>
      <dsp:spPr>
        <a:xfrm>
          <a:off x="323528" y="576067"/>
          <a:ext cx="2743200" cy="8064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Лица, занимающиеся спортом</a:t>
          </a:r>
          <a:endParaRPr lang="ru-RU" sz="2000" kern="1200" dirty="0"/>
        </a:p>
      </dsp:txBody>
      <dsp:txXfrm>
        <a:off x="362898" y="615437"/>
        <a:ext cx="2664460" cy="727749"/>
      </dsp:txXfrm>
    </dsp:sp>
    <dsp:sp modelId="{AAC14279-12FC-498F-8ADC-14D459DB0CEE}">
      <dsp:nvSpPr>
        <dsp:cNvPr id="0" name=""/>
        <dsp:cNvSpPr/>
      </dsp:nvSpPr>
      <dsp:spPr>
        <a:xfrm>
          <a:off x="3200399" y="604867"/>
          <a:ext cx="2743200" cy="8064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Кандидаты в сборную</a:t>
          </a:r>
          <a:endParaRPr lang="ru-RU" sz="2000" kern="1200" dirty="0"/>
        </a:p>
      </dsp:txBody>
      <dsp:txXfrm>
        <a:off x="3239769" y="644237"/>
        <a:ext cx="2664460" cy="727749"/>
      </dsp:txXfrm>
    </dsp:sp>
    <dsp:sp modelId="{C691A320-5568-49ED-85C1-FCAFD8E88F7B}">
      <dsp:nvSpPr>
        <dsp:cNvPr id="0" name=""/>
        <dsp:cNvSpPr/>
      </dsp:nvSpPr>
      <dsp:spPr>
        <a:xfrm>
          <a:off x="6090939" y="604867"/>
          <a:ext cx="2743200" cy="8064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Спортсмены-сборники </a:t>
          </a:r>
          <a:endParaRPr lang="ru-RU" sz="2000" kern="1200" dirty="0"/>
        </a:p>
      </dsp:txBody>
      <dsp:txXfrm>
        <a:off x="6130309" y="644237"/>
        <a:ext cx="2664460" cy="727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F92E5-243E-4DF0-B6EA-08545BBCF28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6E192-789F-42CD-8F7E-73BA9DFC2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16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6E192-789F-42CD-8F7E-73BA9DFC2E7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27640-E3AE-42BF-8166-1AAED29E258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99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6E192-789F-42CD-8F7E-73BA9DFC2E7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1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F2B0-3BE4-4EE2-B0AE-45CEA0C3309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E4C7-6D71-41AD-86E1-4142962E4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F2B0-3BE4-4EE2-B0AE-45CEA0C3309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E4C7-6D71-41AD-86E1-4142962E4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F2B0-3BE4-4EE2-B0AE-45CEA0C3309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E4C7-6D71-41AD-86E1-4142962E4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F2B0-3BE4-4EE2-B0AE-45CEA0C3309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E4C7-6D71-41AD-86E1-4142962E4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F2B0-3BE4-4EE2-B0AE-45CEA0C3309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E4C7-6D71-41AD-86E1-4142962E4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F2B0-3BE4-4EE2-B0AE-45CEA0C3309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E4C7-6D71-41AD-86E1-4142962E4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F2B0-3BE4-4EE2-B0AE-45CEA0C3309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E4C7-6D71-41AD-86E1-4142962E4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F2B0-3BE4-4EE2-B0AE-45CEA0C3309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E4C7-6D71-41AD-86E1-4142962E4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F2B0-3BE4-4EE2-B0AE-45CEA0C3309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E4C7-6D71-41AD-86E1-4142962E4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F2B0-3BE4-4EE2-B0AE-45CEA0C3309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E4C7-6D71-41AD-86E1-4142962E4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F2B0-3BE4-4EE2-B0AE-45CEA0C3309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E4C7-6D71-41AD-86E1-4142962E4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1F2B0-3BE4-4EE2-B0AE-45CEA0C3309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7E4C7-6D71-41AD-86E1-4142962E4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static.ngs.ru/news/99/preview/2ac4b1f6f56a0b088cd26a620301b2cd0895a801_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FFFFFF">
              <a:alpha val="75000"/>
            </a:srgbClr>
          </a:solidFill>
        </p:spPr>
      </p:pic>
      <p:pic>
        <p:nvPicPr>
          <p:cNvPr id="3" name="Рисунок 2" descr="кольц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2267" y="188640"/>
            <a:ext cx="2171733" cy="1628800"/>
          </a:xfrm>
          <a:prstGeom prst="rect">
            <a:avLst/>
          </a:prstGeom>
        </p:spPr>
      </p:pic>
      <p:pic>
        <p:nvPicPr>
          <p:cNvPr id="4" name="Рисунок 4" descr="герб СО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800895" cy="13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23728" y="33265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ЗДРАВООХРАНЕНИЯ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СВЕРДЛОВСКОЙ ОБЛАСТИ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45224"/>
            <a:ext cx="9144000" cy="120032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ЗИЛЬБЕР Наталья Александровна, к.м.н.,</a:t>
            </a:r>
          </a:p>
          <a:p>
            <a:r>
              <a:rPr lang="ru-RU" sz="2400" b="1" dirty="0" smtClean="0"/>
              <a:t>начальник  отдела организации медицинской помощи матерям и детям Министерства здравоохранения Свердловской области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276872"/>
            <a:ext cx="9144000" cy="193899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принципы организации медико-биологического обеспечения спортсменов в Свердловской области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2" descr="https://static.ngs.ru/news/99/preview/2ac4b1f6f56a0b088cd26a620301b2cd0895a801_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82" name="Объект 3"/>
          <p:cNvSpPr txBox="1">
            <a:spLocks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 w="57150" cmpd="dbl">
            <a:noFill/>
            <a:prstDash val="sysDot"/>
            <a:bevel/>
          </a:ln>
          <a:ex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340768"/>
            <a:ext cx="2520280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Министерство  здравоохранения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2348880"/>
            <a:ext cx="2448272" cy="64807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Министерство образования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1340768"/>
            <a:ext cx="2664296" cy="77038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Министерство физкультуры и спорта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419872" y="980728"/>
            <a:ext cx="2232248" cy="1008112"/>
          </a:xfrm>
          <a:prstGeom prst="ellipse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Межведо-мственная</a:t>
            </a:r>
            <a:r>
              <a:rPr lang="ru-RU" sz="1600" b="1" dirty="0" smtClean="0">
                <a:solidFill>
                  <a:schemeClr val="tx1"/>
                </a:solidFill>
              </a:rPr>
              <a:t>  рабочая группа </a:t>
            </a:r>
            <a:endParaRPr lang="ru-RU" sz="16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59832" y="4581128"/>
            <a:ext cx="1440160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Городской центр спортивной медицины Екатеринбурга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1351302">
            <a:off x="2663107" y="1505946"/>
            <a:ext cx="721259" cy="34061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6200000">
            <a:off x="4418272" y="1998552"/>
            <a:ext cx="360040" cy="34061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1403953" flipV="1">
            <a:off x="5618637" y="1457247"/>
            <a:ext cx="651885" cy="328755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3608" y="5805264"/>
            <a:ext cx="180020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Кабинеты спортивной медицины </a:t>
            </a:r>
            <a:r>
              <a:rPr lang="ru-RU" sz="1200" dirty="0" smtClean="0">
                <a:solidFill>
                  <a:schemeClr val="tx1"/>
                </a:solidFill>
              </a:rPr>
              <a:t>государственных МО 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31840" y="3284984"/>
            <a:ext cx="2088232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ГАУЗ СО «МКМЦ «</a:t>
            </a:r>
            <a:r>
              <a:rPr lang="ru-RU" sz="1200" dirty="0" err="1" smtClean="0">
                <a:solidFill>
                  <a:schemeClr val="tx1"/>
                </a:solidFill>
              </a:rPr>
              <a:t>Бонум</a:t>
            </a:r>
            <a:r>
              <a:rPr lang="ru-RU" sz="1200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Центр лечебной физкультуры и спортивной медицины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59632" y="3861048"/>
            <a:ext cx="1656184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Врачебно-физкультурные диспансеры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(К –Уральск, Н. Тагил) 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-1296652" y="4113076"/>
            <a:ext cx="3960440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3568" y="6093296"/>
            <a:ext cx="331912" cy="838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43608" y="5013176"/>
            <a:ext cx="2016224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83568" y="4581128"/>
            <a:ext cx="360040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83568" y="3645024"/>
            <a:ext cx="2448272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647564" y="4617132"/>
            <a:ext cx="79208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0800000">
            <a:off x="1043608" y="4221088"/>
            <a:ext cx="216024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611560" y="5517232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11560" y="4005064"/>
            <a:ext cx="4507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1560" y="3068960"/>
            <a:ext cx="43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9" name="Выноска со стрелкой вправо 68"/>
          <p:cNvSpPr/>
          <p:nvPr/>
        </p:nvSpPr>
        <p:spPr>
          <a:xfrm>
            <a:off x="0" y="2276872"/>
            <a:ext cx="539552" cy="4514800"/>
          </a:xfrm>
          <a:prstGeom prst="rightArrowCallout">
            <a:avLst>
              <a:gd name="adj1" fmla="val 25000"/>
              <a:gd name="adj2" fmla="val 258948"/>
              <a:gd name="adj3" fmla="val 25000"/>
              <a:gd name="adj4" fmla="val 35629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уровни  медпомощи</a:t>
            </a:r>
            <a:endParaRPr lang="ru-RU" sz="1400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6876256" y="2708920"/>
            <a:ext cx="1296144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Центр спортивной подготовки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796136" y="5013176"/>
            <a:ext cx="1512168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Паралимпийцы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940152" y="5589240"/>
            <a:ext cx="1296144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ДЮСШ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355976" y="6209928"/>
            <a:ext cx="1224136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ФМБА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 rot="5400000">
            <a:off x="8208404" y="4329100"/>
            <a:ext cx="1152128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медицинские кабинеты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940152" y="4221088"/>
            <a:ext cx="1368152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Училище олимпийского резерва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3" name="Выноска со стрелкой влево 82"/>
          <p:cNvSpPr/>
          <p:nvPr/>
        </p:nvSpPr>
        <p:spPr>
          <a:xfrm>
            <a:off x="7596336" y="3789040"/>
            <a:ext cx="432048" cy="2880320"/>
          </a:xfrm>
          <a:prstGeom prst="leftArrowCallou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федерации</a:t>
            </a:r>
            <a:endParaRPr lang="ru-RU" sz="2000" dirty="0"/>
          </a:p>
        </p:txBody>
      </p:sp>
      <p:cxnSp>
        <p:nvCxnSpPr>
          <p:cNvPr id="95" name="Прямая со стрелкой 94"/>
          <p:cNvCxnSpPr/>
          <p:nvPr/>
        </p:nvCxnSpPr>
        <p:spPr>
          <a:xfrm rot="5400000">
            <a:off x="3276650" y="4292302"/>
            <a:ext cx="576064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endCxn id="17" idx="0"/>
          </p:cNvCxnSpPr>
          <p:nvPr/>
        </p:nvCxnSpPr>
        <p:spPr>
          <a:xfrm rot="5400000">
            <a:off x="1818488" y="4130284"/>
            <a:ext cx="1800200" cy="154976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82" idx="1"/>
          </p:cNvCxnSpPr>
          <p:nvPr/>
        </p:nvCxnSpPr>
        <p:spPr>
          <a:xfrm rot="10800000">
            <a:off x="4788024" y="4005064"/>
            <a:ext cx="1152128" cy="540060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10800000" flipV="1">
            <a:off x="2915816" y="4005064"/>
            <a:ext cx="432048" cy="36004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rot="10800000">
            <a:off x="4499992" y="5085184"/>
            <a:ext cx="1440160" cy="828092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endCxn id="13" idx="3"/>
          </p:cNvCxnSpPr>
          <p:nvPr/>
        </p:nvCxnSpPr>
        <p:spPr>
          <a:xfrm rot="10800000">
            <a:off x="4499992" y="4977172"/>
            <a:ext cx="1296144" cy="252028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>
            <a:stCxn id="77" idx="1"/>
          </p:cNvCxnSpPr>
          <p:nvPr/>
        </p:nvCxnSpPr>
        <p:spPr>
          <a:xfrm rot="10800000" flipV="1">
            <a:off x="5220072" y="3032956"/>
            <a:ext cx="1656184" cy="612068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endCxn id="77" idx="0"/>
          </p:cNvCxnSpPr>
          <p:nvPr/>
        </p:nvCxnSpPr>
        <p:spPr>
          <a:xfrm rot="5400000">
            <a:off x="7236296" y="2420888"/>
            <a:ext cx="576064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rot="5400000">
            <a:off x="7776356" y="3032956"/>
            <a:ext cx="1800200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Двойная стрелка влево/вправо 142"/>
          <p:cNvSpPr/>
          <p:nvPr/>
        </p:nvSpPr>
        <p:spPr>
          <a:xfrm>
            <a:off x="8028384" y="4437112"/>
            <a:ext cx="576064" cy="340616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Двойная стрелка влево/вправо 143"/>
          <p:cNvSpPr/>
          <p:nvPr/>
        </p:nvSpPr>
        <p:spPr>
          <a:xfrm rot="16200000">
            <a:off x="7694636" y="3402708"/>
            <a:ext cx="432048" cy="340616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Двойная стрелка влево/вправо 144"/>
          <p:cNvSpPr/>
          <p:nvPr/>
        </p:nvSpPr>
        <p:spPr>
          <a:xfrm flipH="1">
            <a:off x="2483768" y="2492896"/>
            <a:ext cx="855712" cy="349000"/>
          </a:xfrm>
          <a:prstGeom prst="leftRightArrow">
            <a:avLst/>
          </a:prstGeom>
          <a:solidFill>
            <a:srgbClr val="FCFE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Двойная стрелка влево/вправо 147"/>
          <p:cNvSpPr/>
          <p:nvPr/>
        </p:nvSpPr>
        <p:spPr>
          <a:xfrm>
            <a:off x="7308304" y="5085184"/>
            <a:ext cx="432048" cy="340616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Двойная стрелка влево/вправо 148"/>
          <p:cNvSpPr/>
          <p:nvPr/>
        </p:nvSpPr>
        <p:spPr>
          <a:xfrm>
            <a:off x="7236296" y="5733256"/>
            <a:ext cx="504056" cy="340616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1187624" y="2348880"/>
            <a:ext cx="1296144" cy="648072"/>
          </a:xfrm>
          <a:prstGeom prst="roundRect">
            <a:avLst/>
          </a:prstGeom>
          <a:solidFill>
            <a:srgbClr val="FCFEA0"/>
          </a:solidFill>
          <a:ln>
            <a:solidFill>
              <a:srgbClr val="FFC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ДЮСШ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1" name="Двойная стрелка влево/вправо 150"/>
          <p:cNvSpPr/>
          <p:nvPr/>
        </p:nvSpPr>
        <p:spPr>
          <a:xfrm>
            <a:off x="7308304" y="4365104"/>
            <a:ext cx="432048" cy="340616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3" name="Прямая со стрелкой 152"/>
          <p:cNvCxnSpPr/>
          <p:nvPr/>
        </p:nvCxnSpPr>
        <p:spPr>
          <a:xfrm rot="5400000">
            <a:off x="1404442" y="3428206"/>
            <a:ext cx="864096" cy="1588"/>
          </a:xfrm>
          <a:prstGeom prst="straightConnector1">
            <a:avLst/>
          </a:prstGeom>
          <a:ln w="254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/>
          <p:nvPr/>
        </p:nvCxnSpPr>
        <p:spPr>
          <a:xfrm rot="5400000">
            <a:off x="-215738" y="4400314"/>
            <a:ext cx="2808312" cy="1588"/>
          </a:xfrm>
          <a:prstGeom prst="straightConnector1">
            <a:avLst/>
          </a:prstGeom>
          <a:ln w="254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 rot="16200000" flipH="1">
            <a:off x="2122934" y="3285778"/>
            <a:ext cx="1584176" cy="1006524"/>
          </a:xfrm>
          <a:prstGeom prst="straightConnector1">
            <a:avLst/>
          </a:prstGeom>
          <a:ln w="254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Двойная стрелка влево/вправо 170"/>
          <p:cNvSpPr/>
          <p:nvPr/>
        </p:nvSpPr>
        <p:spPr>
          <a:xfrm>
            <a:off x="5580112" y="6381328"/>
            <a:ext cx="2160240" cy="340616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Прямоугольник 17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1430"/>
                <a:solidFill>
                  <a:srgbClr val="38061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Региональная</a:t>
            </a:r>
            <a:r>
              <a:rPr lang="ru-RU" sz="2400" b="1" dirty="0" smtClean="0">
                <a:ln w="11430"/>
                <a:solidFill>
                  <a:srgbClr val="620A3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модель межведомственного взаимодействия при оказании  комплексной помощи лицам, занимающихся спортом </a:t>
            </a:r>
            <a:endParaRPr lang="ru-RU" sz="2400" b="1" dirty="0">
              <a:ln w="11430"/>
              <a:solidFill>
                <a:srgbClr val="620A3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https://static.ngs.ru/news/99/preview/2ac4b1f6f56a0b088cd26a620301b2cd0895a801_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9" name="Объект 3"/>
          <p:cNvSpPr txBox="1">
            <a:spLocks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 w="57150" cmpd="dbl">
            <a:noFill/>
            <a:prstDash val="sysDot"/>
            <a:bevel/>
          </a:ln>
          <a:ex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4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863588" y="1808820"/>
            <a:ext cx="5040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51820" y="1808820"/>
            <a:ext cx="5040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5040052" y="1808820"/>
            <a:ext cx="5040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7344308" y="1736812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275856" y="5589240"/>
            <a:ext cx="4464496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979712" y="2420888"/>
            <a:ext cx="446449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низ 29"/>
          <p:cNvSpPr/>
          <p:nvPr/>
        </p:nvSpPr>
        <p:spPr>
          <a:xfrm>
            <a:off x="8172400" y="3861048"/>
            <a:ext cx="360040" cy="576064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300192" y="4149080"/>
            <a:ext cx="360040" cy="1152128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7308304" y="4077072"/>
            <a:ext cx="288032" cy="1224136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8558644">
            <a:off x="2763417" y="3736176"/>
            <a:ext cx="760150" cy="1827449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/>
          <p:cNvSpPr/>
          <p:nvPr/>
        </p:nvSpPr>
        <p:spPr>
          <a:xfrm rot="16200000">
            <a:off x="3473878" y="2726922"/>
            <a:ext cx="468052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иугольник 20"/>
          <p:cNvSpPr/>
          <p:nvPr/>
        </p:nvSpPr>
        <p:spPr>
          <a:xfrm rot="16200000">
            <a:off x="7056276" y="2744924"/>
            <a:ext cx="504056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rot="16200000">
            <a:off x="4590002" y="2762926"/>
            <a:ext cx="540060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 rot="20308412">
            <a:off x="5056483" y="2905854"/>
            <a:ext cx="1839346" cy="32621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4208" y="1916832"/>
            <a:ext cx="2088232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ГАУЗ СО «МКМЦ «</a:t>
            </a:r>
            <a:r>
              <a:rPr lang="ru-RU" sz="1200" dirty="0" err="1" smtClean="0">
                <a:solidFill>
                  <a:schemeClr val="tx1"/>
                </a:solidFill>
              </a:rPr>
              <a:t>Бонум</a:t>
            </a:r>
            <a:r>
              <a:rPr lang="ru-RU" sz="1200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Центр лечебной физкультуры и спортивной медицины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9992" y="1916832"/>
            <a:ext cx="1440160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Городской центр спортивной медицины Екатеринбурга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39752" y="1916832"/>
            <a:ext cx="1656184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Врачебно-физкультурные  диспансеры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(К –Уральск, Н. Тагил)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2060848"/>
            <a:ext cx="180020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Кабинеты спортивной медицины </a:t>
            </a:r>
            <a:r>
              <a:rPr lang="ru-RU" sz="1200" dirty="0" smtClean="0">
                <a:solidFill>
                  <a:schemeClr val="tx1"/>
                </a:solidFill>
              </a:rPr>
              <a:t>государственных МО 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79712" y="6093296"/>
            <a:ext cx="6912768" cy="576064"/>
          </a:xfrm>
          <a:prstGeom prst="round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Центры спортивной подготовки , федерации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79912" y="5229200"/>
            <a:ext cx="1296144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ДЮСШ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24128" y="5301208"/>
            <a:ext cx="1368152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Училище олимпийского резерва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80312" y="5301208"/>
            <a:ext cx="1512168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Паралимпийцы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79712" y="5229200"/>
            <a:ext cx="1296144" cy="648072"/>
          </a:xfrm>
          <a:prstGeom prst="roundRect">
            <a:avLst/>
          </a:prstGeom>
          <a:solidFill>
            <a:srgbClr val="FCFEA0"/>
          </a:solidFill>
          <a:ln>
            <a:solidFill>
              <a:srgbClr val="FFC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ДЮСШ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919864" y="4437112"/>
            <a:ext cx="1224136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ФМБА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4" name="Пятиугольник 23"/>
          <p:cNvSpPr/>
          <p:nvPr/>
        </p:nvSpPr>
        <p:spPr>
          <a:xfrm rot="16200000">
            <a:off x="1169622" y="2654914"/>
            <a:ext cx="468052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763688" y="4149080"/>
            <a:ext cx="720080" cy="108012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139952" y="4149080"/>
            <a:ext cx="720080" cy="108012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115616" y="1556792"/>
            <a:ext cx="64087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4247964" y="1376772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1430"/>
                <a:solidFill>
                  <a:srgbClr val="38061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Региональная</a:t>
            </a:r>
            <a:r>
              <a:rPr lang="ru-RU" sz="2400" b="1" dirty="0" smtClean="0">
                <a:ln w="11430"/>
                <a:solidFill>
                  <a:srgbClr val="620A3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организационная модель при медико-биологическом обеспечении лиц, занимающихся спортом </a:t>
            </a:r>
            <a:endParaRPr lang="ru-RU" sz="2400" b="1" dirty="0">
              <a:ln w="11430"/>
              <a:solidFill>
                <a:srgbClr val="620A3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059832" y="836712"/>
            <a:ext cx="2858616" cy="50405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Единая карта спортсмена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Стрелка вниз 59"/>
          <p:cNvSpPr/>
          <p:nvPr/>
        </p:nvSpPr>
        <p:spPr>
          <a:xfrm rot="19191853">
            <a:off x="5347228" y="3877982"/>
            <a:ext cx="360040" cy="1571655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 rot="2617541">
            <a:off x="3096511" y="3883928"/>
            <a:ext cx="360040" cy="1502841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0" y="2636912"/>
          <a:ext cx="914400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tatic.ngs.ru/news/99/preview/2ac4b1f6f56a0b088cd26a620301b2cd0895a801_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9" name="Объект 3"/>
          <p:cNvSpPr txBox="1">
            <a:spLocks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 w="57150" cmpd="dbl">
            <a:noFill/>
            <a:prstDash val="sysDot"/>
            <a:bevel/>
          </a:ln>
          <a:ex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18864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Антидопинговое обеспечение спортсменов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3588" y="838441"/>
            <a:ext cx="8208912" cy="6019918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 smtClean="0">
                <a:ea typeface="Playfair Display" charset="0"/>
                <a:cs typeface="Playfair Display" charset="0"/>
              </a:rPr>
              <a:t>Врачи, участвующие в УМО, обучены на </a:t>
            </a:r>
            <a:r>
              <a:rPr lang="ru-RU" sz="2400" b="1" dirty="0" err="1" smtClean="0">
                <a:ea typeface="Playfair Display" charset="0"/>
                <a:cs typeface="Playfair Display" charset="0"/>
              </a:rPr>
              <a:t>онлайн-курсе</a:t>
            </a:r>
            <a:r>
              <a:rPr lang="ru-RU" sz="2400" b="1" dirty="0" smtClean="0">
                <a:ea typeface="Playfair Display" charset="0"/>
                <a:cs typeface="Playfair Display" charset="0"/>
              </a:rPr>
              <a:t> РАА РУСАДА с получением сертификатов</a:t>
            </a:r>
            <a:endParaRPr lang="en-US" sz="2400" b="1" dirty="0" smtClean="0">
              <a:ea typeface="Playfair Display" charset="0"/>
              <a:cs typeface="Playfair Display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 smtClean="0">
                <a:ea typeface="Playfair Display" charset="0"/>
                <a:cs typeface="Playfair Display" charset="0"/>
              </a:rPr>
              <a:t>В апреле 2019 г в штат </a:t>
            </a:r>
            <a:r>
              <a:rPr lang="ru-RU" sz="2400" dirty="0" err="1" smtClean="0">
                <a:ea typeface="Playfair Display" charset="0"/>
                <a:cs typeface="Playfair Display" charset="0"/>
              </a:rPr>
              <a:t>ЦЛФиСМ</a:t>
            </a:r>
            <a:r>
              <a:rPr lang="ru-RU" sz="2400" dirty="0" smtClean="0">
                <a:ea typeface="Playfair Display" charset="0"/>
                <a:cs typeface="Playfair Display" charset="0"/>
              </a:rPr>
              <a:t> </a:t>
            </a:r>
            <a:r>
              <a:rPr lang="ru-RU" sz="2400" b="1" dirty="0" smtClean="0">
                <a:ea typeface="Playfair Display" charset="0"/>
                <a:cs typeface="Playfair Display" charset="0"/>
              </a:rPr>
              <a:t>принят специалист по </a:t>
            </a:r>
            <a:r>
              <a:rPr lang="ru-RU" sz="2400" b="1" dirty="0" smtClean="0">
                <a:solidFill>
                  <a:srgbClr val="FF0000"/>
                </a:solidFill>
                <a:ea typeface="Playfair Display" charset="0"/>
                <a:cs typeface="Playfair Display" charset="0"/>
              </a:rPr>
              <a:t>антидопинговому  сопровождению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a typeface="Playfair Display" charset="0"/>
                <a:cs typeface="Playfair Display" charset="0"/>
              </a:rPr>
              <a:t>Приказ Министерства здравоохранения Свердловской области от 31.05.2019 № 1087-п «О назначении ответственного за координацию антидопинговой работы на территории Свердловской области</a:t>
            </a:r>
            <a:r>
              <a:rPr lang="ru-RU" sz="2400" dirty="0" smtClean="0">
                <a:ea typeface="Playfair Display" charset="0"/>
                <a:cs typeface="Playfair Display" charset="0"/>
              </a:rPr>
              <a:t>»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ea typeface="Playfair Display" charset="0"/>
                <a:cs typeface="Playfair Display" charset="0"/>
              </a:rPr>
              <a:t>Разработана  </a:t>
            </a:r>
            <a:r>
              <a:rPr lang="ru-RU" sz="2400" b="1" dirty="0" smtClean="0">
                <a:ea typeface="Playfair Display" charset="0"/>
                <a:cs typeface="Playfair Display" charset="0"/>
              </a:rPr>
              <a:t>анкета  для спортсменов по антидопинговому контролю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 smtClean="0">
                <a:ea typeface="Playfair Display" charset="0"/>
                <a:cs typeface="Playfair Display" charset="0"/>
              </a:rPr>
              <a:t>Анкетирование и проведение вводного инструктаж</a:t>
            </a:r>
            <a:r>
              <a:rPr lang="ru-RU" sz="2400" dirty="0" smtClean="0">
                <a:ea typeface="Playfair Display" charset="0"/>
                <a:cs typeface="Playfair Display" charset="0"/>
              </a:rPr>
              <a:t>а в </a:t>
            </a:r>
            <a:r>
              <a:rPr lang="ru-RU" sz="2400" dirty="0" err="1" smtClean="0">
                <a:ea typeface="Playfair Display" charset="0"/>
                <a:cs typeface="Playfair Display" charset="0"/>
              </a:rPr>
              <a:t>ЦЛФиСМ</a:t>
            </a:r>
            <a:r>
              <a:rPr lang="ru-RU" sz="2400" dirty="0" smtClean="0">
                <a:ea typeface="Playfair Display" charset="0"/>
                <a:cs typeface="Playfair Display" charset="0"/>
              </a:rPr>
              <a:t> МКМЦ «</a:t>
            </a:r>
            <a:r>
              <a:rPr lang="ru-RU" sz="2400" dirty="0" err="1" smtClean="0">
                <a:ea typeface="Playfair Display" charset="0"/>
                <a:cs typeface="Playfair Display" charset="0"/>
              </a:rPr>
              <a:t>Бонум</a:t>
            </a:r>
            <a:r>
              <a:rPr lang="ru-RU" sz="2400" dirty="0" smtClean="0">
                <a:ea typeface="Playfair Display" charset="0"/>
                <a:cs typeface="Playfair Display" charset="0"/>
              </a:rPr>
              <a:t>»</a:t>
            </a:r>
            <a:endParaRPr lang="ru-RU" sz="2400" b="1" dirty="0" smtClean="0">
              <a:ea typeface="Playfair Display" charset="0"/>
              <a:cs typeface="Playfair Display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ea typeface="Playfair Display" charset="0"/>
                <a:cs typeface="Playfair Display" charset="0"/>
              </a:rPr>
              <a:t>Проведение </a:t>
            </a:r>
            <a:r>
              <a:rPr lang="ru-RU" sz="2400" b="1" dirty="0" smtClean="0">
                <a:ea typeface="Playfair Display" charset="0"/>
                <a:cs typeface="Playfair Display" charset="0"/>
              </a:rPr>
              <a:t>семинаров для врачей спортивной медицины по антидопинговому обеспечению с участием специалистов РАА РУСАДА</a:t>
            </a:r>
          </a:p>
        </p:txBody>
      </p:sp>
      <p:pic>
        <p:nvPicPr>
          <p:cNvPr id="12" name="Рисунок 4" descr="герб СО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68847" cy="10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static.ngs.ru/news/99/preview/2ac4b1f6f56a0b088cd26a620301b2cd0895a801_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9" name="Объект 3"/>
          <p:cNvSpPr txBox="1">
            <a:spLocks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 w="57150" cmpd="dbl">
            <a:noFill/>
            <a:prstDash val="sysDot"/>
            <a:bevel/>
          </a:ln>
          <a:ex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11663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Проблемные вопросы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772400" cy="3219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rcRect l="17485" t="9922" r="27309" b="3720"/>
          <a:stretch>
            <a:fillRect/>
          </a:stretch>
        </p:blipFill>
        <p:spPr>
          <a:xfrm>
            <a:off x="971600" y="2465512"/>
            <a:ext cx="3528392" cy="43924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71600" y="3789040"/>
            <a:ext cx="3528392" cy="5040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35728" t="12512" r="35332"/>
          <a:stretch>
            <a:fillRect/>
          </a:stretch>
        </p:blipFill>
        <p:spPr bwMode="auto">
          <a:xfrm>
            <a:off x="5436096" y="1124744"/>
            <a:ext cx="352839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436096" y="3212976"/>
            <a:ext cx="3528392" cy="4320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568" y="2492896"/>
            <a:ext cx="288032" cy="3933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Апрель 2019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48064" y="1124744"/>
            <a:ext cx="288032" cy="3933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Сентябрь 2019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ь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2265" y="0"/>
            <a:ext cx="2171733" cy="16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11663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Проблемные вопросы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Рисунок 4" descr="герб СО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74614"/>
            <a:ext cx="1368847" cy="10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s://static.ngs.ru/news/99/preview/2ac4b1f6f56a0b088cd26a620301b2cd0895a801_9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Объект 3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 w="57150" cmpd="dbl">
            <a:noFill/>
            <a:prstDash val="sysDot"/>
            <a:bevel/>
          </a:ln>
          <a:ex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484784"/>
            <a:ext cx="8448232" cy="45550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5738" indent="-185738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Отсутствие единой унифицированной медицинской карты спортсменов на уровне РФ (формы учетной документации 061/у и 062/у  от 1980 г. требуют обновления)</a:t>
            </a:r>
          </a:p>
          <a:p>
            <a:pPr marL="185738" indent="-185738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Развитие ресурсной базы, определение источников  и порядка финансирования питания спортсменов, лекарственного обеспечения и медицинской реабилитации спортсменов</a:t>
            </a:r>
          </a:p>
          <a:p>
            <a:pPr marL="185738" indent="-185738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Вопросы врачебно-педагогического наблюдения И психофизиологического сопровождения, врачебно-педагогического наблюдения</a:t>
            </a:r>
          </a:p>
          <a:p>
            <a:pPr marL="185738" indent="-185738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/>
              <a:t>Укрепление научно-методических связей и организационного сопровождения центров спортивной медицины субъектов РФ со стороны федеральных учреждений, курирующих оказание медицинской помощи лицам, занимающимся физкультурой и спортом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4120" y="26903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Проблемные вопросы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" name="Рисунок 4" descr="герб СО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68847" cy="10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static.ngs.ru/news/99/preview/2ac4b1f6f56a0b088cd26a620301b2cd0895a801_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3" name="Объект 3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 w="57150" cmpd="dbl">
            <a:noFill/>
            <a:prstDash val="sysDot"/>
            <a:bevel/>
          </a:ln>
          <a:ex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400" b="1" dirty="0"/>
          </a:p>
        </p:txBody>
      </p:sp>
      <p:pic>
        <p:nvPicPr>
          <p:cNvPr id="5" name="Рисунок 4" descr="герб СО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1810960" cy="13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saveryanova.DOMAIN\Desktop\IMG_6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2193708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843808" y="11663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МИНИСТЕРСТВО ЗДРАВООХРАНЕНИЯ</a:t>
            </a:r>
          </a:p>
          <a:p>
            <a:pPr algn="ctr"/>
            <a:r>
              <a:rPr lang="ru-RU" b="1" dirty="0" smtClean="0"/>
              <a:t>СВЕРДЛОВСКОЙ ОБЛАСТИ</a:t>
            </a:r>
            <a:endParaRPr lang="ru-RU" b="1" dirty="0"/>
          </a:p>
        </p:txBody>
      </p:sp>
      <p:pic>
        <p:nvPicPr>
          <p:cNvPr id="11" name="Рисунок 10" descr="Кабинет функциональной диагностики.JPG"/>
          <p:cNvPicPr>
            <a:picLocks noChangeAspect="1"/>
          </p:cNvPicPr>
          <p:nvPr/>
        </p:nvPicPr>
        <p:blipFill>
          <a:blip r:embed="rId5" cstate="print"/>
          <a:srcRect t="9885" b="13654"/>
          <a:stretch>
            <a:fillRect/>
          </a:stretch>
        </p:blipFill>
        <p:spPr>
          <a:xfrm rot="5825135">
            <a:off x="6665490" y="2079939"/>
            <a:ext cx="235438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спорстсмен_осмотр 3.jpg"/>
          <p:cNvPicPr>
            <a:picLocks noChangeAspect="1"/>
          </p:cNvPicPr>
          <p:nvPr/>
        </p:nvPicPr>
        <p:blipFill>
          <a:blip r:embed="rId6" cstate="print"/>
          <a:srcRect l="5513" r="7368" b="6109"/>
          <a:stretch>
            <a:fillRect/>
          </a:stretch>
        </p:blipFill>
        <p:spPr>
          <a:xfrm rot="21186167">
            <a:off x="6396984" y="4721851"/>
            <a:ext cx="2449684" cy="1759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5" descr="руки пожимают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356992"/>
            <a:ext cx="2731864" cy="193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2987824" y="2636912"/>
            <a:ext cx="3309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Arial" charset="0"/>
              </a:rPr>
              <a:t>ГОТОВЫ </a:t>
            </a:r>
            <a:r>
              <a:rPr lang="en-US" sz="2400" b="1" dirty="0">
                <a:latin typeface="Arial" charset="0"/>
              </a:rPr>
              <a:t>К</a:t>
            </a:r>
            <a:r>
              <a:rPr lang="ru-RU" sz="2400" b="1" dirty="0">
                <a:latin typeface="Arial" charset="0"/>
              </a:rPr>
              <a:t> </a:t>
            </a:r>
            <a:r>
              <a:rPr lang="ru-RU" sz="2400" b="1" dirty="0" smtClean="0">
                <a:latin typeface="Arial" charset="0"/>
              </a:rPr>
              <a:t>СОТРУДНИЧЕСТВУ</a:t>
            </a:r>
            <a:endParaRPr lang="ru-RU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tatic.ngs.ru/news/99/preview/2ac4b1f6f56a0b088cd26a620301b2cd0895a801_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Объект 3"/>
          <p:cNvSpPr txBox="1">
            <a:spLocks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 w="57150" cmpd="dbl">
            <a:noFill/>
            <a:prstDash val="sysDot"/>
            <a:bevel/>
          </a:ln>
          <a:ex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4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046786"/>
            <a:ext cx="8712968" cy="5632311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lvl="0" indent="-360363" eaLnBrk="0" fontAlgn="base" hangingPunct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Приказ Министерства здравоохранения Российской Федерации </a:t>
            </a:r>
            <a:r>
              <a:rPr lang="ru-RU" sz="1600" b="1" dirty="0" smtClean="0"/>
              <a:t>от 01.03.2016 г. № 134н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i="1" dirty="0" smtClean="0"/>
              <a:t>О порядке организации оказания медицинской помощи лицам, занимающимся физической культурой и спортом (в том числе при подготовке и проведении физкультурных мероприятий и спортивных мероприятий), включая порядок медицинского осмотра лиц, желающих пройти спортивную подготовку, заниматься физической культурой и спортом в организациях и (или) выполнить нормативы испытаний (тестов) всероссийского физкультурно-спортивного комплекса «Готов к труду и обороне»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60363" marR="0" lvl="0" indent="-360363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Приказ Министерства здравоохранения Свердловской области от 16.04.2018 г. № 612-п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«Об организации Центра лечебной физкультуры и спортивной медицины на базе ГАУЗ СО «Многопрофильный клинический медицинский центр «Бонум»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60363" marR="0" lvl="0" indent="-360363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Приказ Министерства здравоохранения Свердловской области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от  28.11.2018 № 2110-п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«Об утверждении порядка оказания медицинской помощи детям, занимающимся физкультурой и спортом, на территории Свердловской области» </a:t>
            </a:r>
          </a:p>
          <a:p>
            <a:pPr marL="360363" lvl="0" indent="-360363" eaLnBrk="0" fontAlgn="base" hangingPunct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Приказ Министерства здравоохранения Свердловской области от 31.05.2019 № 1087-п </a:t>
            </a:r>
            <a:r>
              <a:rPr lang="ru-RU" sz="1600" i="1" dirty="0" smtClean="0">
                <a:ea typeface="Calibri" pitchFamily="34" charset="0"/>
                <a:cs typeface="Times New Roman" pitchFamily="18" charset="0"/>
              </a:rPr>
              <a:t>«О назначении ответственного за координацию антидопинговой работы на территории Свердловской области»</a:t>
            </a:r>
          </a:p>
          <a:p>
            <a:pPr marL="360363" lvl="0" indent="-360363" eaLnBrk="0" fontAlgn="base" hangingPunct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Приказ Министерства здравоохранения Свердловской области </a:t>
            </a:r>
            <a:r>
              <a:rPr lang="ru-RU" sz="1600" b="1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от 09.09.2019 № 1760-п </a:t>
            </a:r>
            <a:r>
              <a:rPr lang="ru-RU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«О создании рабочей группы по вопросам организации оказания медицинской помощи лицам, занимающимся физической культурой и спортом, на территории Свердловской области»</a:t>
            </a:r>
            <a:endParaRPr kumimoji="0" lang="ru-RU" sz="1600" b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26064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Нормативно-правовая база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4" descr="герб СО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68847" cy="10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tatic.ngs.ru/news/99/preview/2ac4b1f6f56a0b088cd26a620301b2cd0895a801_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Объект 3"/>
          <p:cNvSpPr txBox="1">
            <a:spLocks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 w="57150" cmpd="dbl">
            <a:noFill/>
            <a:prstDash val="sysDot"/>
            <a:bevel/>
          </a:ln>
          <a:ex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400" b="1" dirty="0"/>
          </a:p>
        </p:txBody>
      </p:sp>
      <p:pic>
        <p:nvPicPr>
          <p:cNvPr id="7" name="Рисунок 4" descr="герб СО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68847" cy="10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49625"/>
            <a:ext cx="9144000" cy="86184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 </a:t>
            </a:r>
            <a:r>
              <a:rPr lang="ru-RU" sz="3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br>
              <a:rPr lang="ru-RU" sz="3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медицинской помощи спортсменам</a:t>
            </a: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052736"/>
            <a:ext cx="2893842" cy="2664296"/>
          </a:xfrm>
          <a:prstGeom prst="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1844824"/>
            <a:ext cx="2160240" cy="1779104"/>
          </a:xfrm>
          <a:prstGeom prst="roundRect">
            <a:avLst/>
          </a:prstGeom>
          <a:solidFill>
            <a:srgbClr val="C00000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Центр спортивной медицины</a:t>
            </a:r>
          </a:p>
          <a:p>
            <a:pPr algn="ctr"/>
            <a:r>
              <a:rPr lang="ru-RU" sz="2400" b="1" dirty="0" smtClean="0"/>
              <a:t>ФМБА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124744"/>
            <a:ext cx="289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уровень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688384"/>
              </p:ext>
            </p:extLst>
          </p:nvPr>
        </p:nvGraphicFramePr>
        <p:xfrm>
          <a:off x="2483767" y="1161097"/>
          <a:ext cx="6552729" cy="5498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619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tatic.ngs.ru/news/99/preview/2ac4b1f6f56a0b088cd26a620301b2cd0895a801_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Объект 3"/>
          <p:cNvSpPr txBox="1">
            <a:spLocks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 w="57150" cmpd="dbl">
            <a:noFill/>
            <a:prstDash val="sysDot"/>
            <a:bevel/>
          </a:ln>
          <a:ex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0"/>
            <a:ext cx="7668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Трехуровневая система </a:t>
            </a:r>
            <a:r>
              <a:rPr lang="ru-RU" sz="2800" b="1" dirty="0"/>
              <a:t>медико-биологического обеспечения лиц, занимающихся физической культурой и </a:t>
            </a:r>
            <a:r>
              <a:rPr lang="ru-RU" sz="2800" b="1" dirty="0" smtClean="0"/>
              <a:t>спортом, в Свердловской области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Рисунок 4" descr="герб СО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68847" cy="10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1880828"/>
            <a:ext cx="8784976" cy="483209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 уровень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 участковые педиатры, терапевты в поликлиниках по месту жительства, ОВП (без наличия Кабинета спортивной медицины) в рамках Приказа МЗ РФ № 514н –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этапе занятий физкультурой, для людей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группы здоровья для отбора и допуска к занятиям в спортивных секциях;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врачи спортивной медицины в составе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Кабинетов спортивной медицины (19 ед.)–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для обеспечения медицинского сопровождения спортсменов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I,</a:t>
            </a:r>
            <a:r>
              <a:rPr kumimoji="0" lang="en-US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II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групп физической подготовки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 уровень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врачебно-физкультурные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диспансеры (2 ед.), городской центр спортивной медицины Екатеринбурга  –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для обеспечения медицинского сопровождения спортсменов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I,</a:t>
            </a:r>
            <a:r>
              <a:rPr kumimoji="0" lang="en-US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II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III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групп физической подготовки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 уровень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Центр лечебной физкультуры и спортивной медицины на базе ГАУЗ СО «МКМЦ «Бонум» (приказ Министерства здравоохранения Свердловской области от 16.04.2018 № 612-п «Об организации Центра лечебной физкультуры и спортивной медицины на базе ГАУЗ СО «Многопрофильный клинический медицинский центр «Бонум»)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для обеспечения медицинского сопровождения спортсменов </a:t>
            </a:r>
            <a:r>
              <a:rPr lang="en-US" i="1" dirty="0" smtClean="0">
                <a:ea typeface="Calibri" pitchFamily="34" charset="0"/>
                <a:cs typeface="Times New Roman" pitchFamily="18" charset="0"/>
              </a:rPr>
              <a:t>IV, V</a:t>
            </a:r>
            <a:r>
              <a:rPr lang="ru-RU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групп физической подготовки, спортсменов спортивных сборных команд Свердловской области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https://static.ngs.ru/news/99/preview/2ac4b1f6f56a0b088cd26a620301b2cd0895a801_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9" name="Объект 3"/>
          <p:cNvSpPr txBox="1">
            <a:spLocks/>
          </p:cNvSpPr>
          <p:nvPr/>
        </p:nvSpPr>
        <p:spPr bwMode="auto">
          <a:xfrm>
            <a:off x="0" y="0"/>
            <a:ext cx="9144000" cy="6885384"/>
          </a:xfrm>
          <a:prstGeom prst="rect">
            <a:avLst/>
          </a:prstGeom>
          <a:solidFill>
            <a:srgbClr val="FFFFFF">
              <a:alpha val="60000"/>
            </a:srgbClr>
          </a:solidFill>
          <a:ln w="57150" cmpd="dbl">
            <a:noFill/>
            <a:prstDash val="sysDot"/>
            <a:bevel/>
          </a:ln>
          <a:ex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02111"/>
            <a:ext cx="7812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Трехуровневая система медико-биологического обеспечения лиц, занимающихся физической культурой и спортом, в Свердловской области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Рисунок 4" descr="герб СО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68847" cy="10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Группа 47"/>
          <p:cNvGrpSpPr/>
          <p:nvPr/>
        </p:nvGrpSpPr>
        <p:grpSpPr>
          <a:xfrm>
            <a:off x="325533" y="1760504"/>
            <a:ext cx="3600400" cy="4536504"/>
            <a:chOff x="467544" y="2348880"/>
            <a:chExt cx="3384376" cy="4176464"/>
          </a:xfrm>
        </p:grpSpPr>
        <p:pic>
          <p:nvPicPr>
            <p:cNvPr id="9" name="Рисунок 8" descr="C:\Users\user\Desktop\Sverdlovsk_Oblast_Russian.gi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348880"/>
              <a:ext cx="3384376" cy="41764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5-конечная звезда 9"/>
            <p:cNvSpPr/>
            <p:nvPr/>
          </p:nvSpPr>
          <p:spPr>
            <a:xfrm>
              <a:off x="1707408" y="5965535"/>
              <a:ext cx="149777" cy="132585"/>
            </a:xfrm>
            <a:prstGeom prst="star5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691680" y="5949280"/>
              <a:ext cx="72008" cy="72008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flipH="1">
              <a:off x="1475656" y="5195526"/>
              <a:ext cx="72008" cy="72008"/>
            </a:xfrm>
            <a:prstGeom prst="rect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2230117" y="6281888"/>
              <a:ext cx="72008" cy="72008"/>
            </a:xfrm>
            <a:prstGeom prst="rect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1729409" y="3836368"/>
              <a:ext cx="72008" cy="720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1732468" y="4059232"/>
              <a:ext cx="72008" cy="720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2668572" y="5373216"/>
              <a:ext cx="72008" cy="720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1547664" y="5276964"/>
              <a:ext cx="72008" cy="720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2843808" y="5877272"/>
              <a:ext cx="72008" cy="720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>
              <a:off x="1619672" y="5877272"/>
              <a:ext cx="72008" cy="720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>
              <a:off x="1885404" y="5984960"/>
              <a:ext cx="72008" cy="720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>
              <a:off x="1547664" y="5756204"/>
              <a:ext cx="72008" cy="720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>
              <a:off x="2771800" y="5229200"/>
              <a:ext cx="72008" cy="720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>
              <a:off x="1475656" y="5949280"/>
              <a:ext cx="72008" cy="720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Равнобедренный треугольник 31"/>
            <p:cNvSpPr/>
            <p:nvPr/>
          </p:nvSpPr>
          <p:spPr>
            <a:xfrm>
              <a:off x="683568" y="6065888"/>
              <a:ext cx="72008" cy="720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1979712" y="5661248"/>
              <a:ext cx="72008" cy="720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Равнобедренный треугольник 35"/>
            <p:cNvSpPr/>
            <p:nvPr/>
          </p:nvSpPr>
          <p:spPr>
            <a:xfrm>
              <a:off x="1516444" y="5652328"/>
              <a:ext cx="72008" cy="720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Равнобедренный треугольник 36"/>
            <p:cNvSpPr/>
            <p:nvPr/>
          </p:nvSpPr>
          <p:spPr>
            <a:xfrm>
              <a:off x="1475656" y="4895118"/>
              <a:ext cx="72008" cy="720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Равнобедренный треугольник 37"/>
            <p:cNvSpPr/>
            <p:nvPr/>
          </p:nvSpPr>
          <p:spPr>
            <a:xfrm>
              <a:off x="1547664" y="5589240"/>
              <a:ext cx="72008" cy="720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>
              <a:off x="2411760" y="5877272"/>
              <a:ext cx="72008" cy="720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>
              <a:off x="1331640" y="4653136"/>
              <a:ext cx="72008" cy="720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Равнобедренный треугольник 51"/>
            <p:cNvSpPr/>
            <p:nvPr/>
          </p:nvSpPr>
          <p:spPr>
            <a:xfrm>
              <a:off x="2137262" y="5818186"/>
              <a:ext cx="72008" cy="720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Равнобедренный треугольник 49"/>
            <p:cNvSpPr/>
            <p:nvPr/>
          </p:nvSpPr>
          <p:spPr>
            <a:xfrm>
              <a:off x="1618912" y="6089584"/>
              <a:ext cx="72008" cy="720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211960" y="2444580"/>
            <a:ext cx="4752528" cy="2086725"/>
            <a:chOff x="3995936" y="2492896"/>
            <a:chExt cx="5007918" cy="208672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355976" y="2492896"/>
              <a:ext cx="4647878" cy="2086725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i="1" dirty="0" smtClean="0"/>
                <a:t> - 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ea typeface="Calibri" pitchFamily="34" charset="0"/>
                  <a:cs typeface="Times New Roman" pitchFamily="18" charset="0"/>
                </a:rPr>
                <a:t>Центр лечебной физкультуры и спортивной медицины на базе ГАУЗ СО «МКМЦ «Бонум»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ru-RU" dirty="0" smtClean="0">
                  <a:solidFill>
                    <a:schemeClr val="accent2"/>
                  </a:solidFill>
                  <a:cs typeface="Times New Roman" pitchFamily="18" charset="0"/>
                </a:rPr>
                <a:t>врачебно-физкультурные диспансеры (2)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ru-RU" dirty="0" smtClean="0">
                  <a:solidFill>
                    <a:schemeClr val="accent2"/>
                  </a:solidFill>
                  <a:cs typeface="Times New Roman" pitchFamily="18" charset="0"/>
                </a:rPr>
                <a:t> отделения спортивной медицины (1)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ru-RU" dirty="0" smtClean="0">
                  <a:solidFill>
                    <a:schemeClr val="accent2"/>
                  </a:solidFill>
                  <a:cs typeface="Times New Roman" pitchFamily="18" charset="0"/>
                </a:rPr>
                <a:t> кабинеты спортивной медицины (19)</a:t>
              </a:r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>
              <a:off x="4071814" y="4221088"/>
              <a:ext cx="178953" cy="20366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 flipH="1">
              <a:off x="4071814" y="3861048"/>
              <a:ext cx="216024" cy="216024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 flipH="1">
              <a:off x="4071814" y="3573016"/>
              <a:ext cx="227633" cy="192332"/>
            </a:xfrm>
            <a:prstGeom prst="rect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5-конечная звезда 44"/>
            <p:cNvSpPr/>
            <p:nvPr/>
          </p:nvSpPr>
          <p:spPr>
            <a:xfrm>
              <a:off x="3995936" y="2564904"/>
              <a:ext cx="288032" cy="288032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" name="Рисунок 50" descr="Клиническая лаборатория.JPG"/>
          <p:cNvPicPr>
            <a:picLocks noChangeAspect="1"/>
          </p:cNvPicPr>
          <p:nvPr/>
        </p:nvPicPr>
        <p:blipFill>
          <a:blip r:embed="rId5" cstate="print"/>
          <a:srcRect l="7756" r="6934"/>
          <a:stretch>
            <a:fillRect/>
          </a:stretch>
        </p:blipFill>
        <p:spPr>
          <a:xfrm rot="5400000">
            <a:off x="6894077" y="4707323"/>
            <a:ext cx="2088233" cy="1835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6" cstate="print"/>
          <a:srcRect r="28849"/>
          <a:stretch>
            <a:fillRect/>
          </a:stretch>
        </p:blipFill>
        <p:spPr bwMode="auto">
          <a:xfrm>
            <a:off x="4788024" y="4581128"/>
            <a:ext cx="1735763" cy="2063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9324" y="3386324"/>
            <a:ext cx="85351" cy="85351"/>
          </a:xfrm>
          <a:prstGeom prst="rect">
            <a:avLst/>
          </a:prstGeom>
        </p:spPr>
      </p:pic>
      <p:sp>
        <p:nvSpPr>
          <p:cNvPr id="53" name="Равнобедренный треугольник 52"/>
          <p:cNvSpPr/>
          <p:nvPr/>
        </p:nvSpPr>
        <p:spPr>
          <a:xfrm>
            <a:off x="1178838" y="5515168"/>
            <a:ext cx="60900" cy="91935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>
            <a:off x="1246779" y="5515168"/>
            <a:ext cx="62218" cy="8765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atic.ngs.ru/news/99/preview/2ac4b1f6f56a0b088cd26a620301b2cd0895a801_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2" name="Объект 3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 w="57150" cmpd="dbl">
            <a:noFill/>
            <a:prstDash val="sysDot"/>
            <a:bevel/>
          </a:ln>
          <a:ex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11663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Схема организации медицинской помощи лицам, занимающимся физкультурой и спортом, в городе Екатеринбурге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Рисунок 4" descr="герб СО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68847" cy="10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12776"/>
            <a:ext cx="8120166" cy="5156184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3606" y="1196752"/>
            <a:ext cx="1520394" cy="1988840"/>
          </a:xfrm>
          <a:prstGeom prst="rect">
            <a:avLst/>
          </a:prstGeom>
        </p:spPr>
      </p:pic>
      <p:pic>
        <p:nvPicPr>
          <p:cNvPr id="9" name="Рисунок 3">
            <a:extLst>
              <a:ext uri="{FF2B5EF4-FFF2-40B4-BE49-F238E27FC236}">
                <a16:creationId xmlns:a16="http://schemas.microsoft.com/office/drawing/2014/main" xmlns="" id="{52FC5FAD-5E59-43FA-8BAB-60EC66936E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0"/>
            <a:ext cx="1475656" cy="117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5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https://static.ngs.ru/news/99/preview/2ac4b1f6f56a0b088cd26a620301b2cd0895a801_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9" name="Объект 3"/>
          <p:cNvSpPr txBox="1">
            <a:spLocks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 w="57150" cmpd="dbl">
            <a:noFill/>
            <a:prstDash val="sysDot"/>
            <a:bevel/>
          </a:ln>
          <a:ex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400" b="1" dirty="0"/>
          </a:p>
        </p:txBody>
      </p:sp>
      <p:pic>
        <p:nvPicPr>
          <p:cNvPr id="7" name="Рисунок 4" descr="герб СО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68847" cy="10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Sverdlovsk_Oblast_Russian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60040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5-конечная звезда 9"/>
          <p:cNvSpPr/>
          <p:nvPr/>
        </p:nvSpPr>
        <p:spPr>
          <a:xfrm>
            <a:off x="1602964" y="5918398"/>
            <a:ext cx="133291" cy="115461"/>
          </a:xfrm>
          <a:prstGeom prst="star5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flipH="1">
            <a:off x="1323980" y="5117463"/>
            <a:ext cx="76604" cy="7821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flipH="1">
            <a:off x="2090022" y="6260900"/>
            <a:ext cx="76604" cy="7821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3923928" y="5373216"/>
            <a:ext cx="5040560" cy="1323439"/>
          </a:xfrm>
          <a:prstGeom prst="rect">
            <a:avLst/>
          </a:prstGeom>
          <a:solidFill>
            <a:schemeClr val="lt1">
              <a:alpha val="75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0850"/>
            <a:r>
              <a:rPr lang="ru-RU" sz="1600" b="1" dirty="0" smtClean="0">
                <a:solidFill>
                  <a:srgbClr val="FF0000"/>
                </a:solidFill>
              </a:rPr>
              <a:t>22 учреждения и подразделения </a:t>
            </a:r>
            <a:r>
              <a:rPr lang="ru-RU" sz="1600" dirty="0" smtClean="0">
                <a:solidFill>
                  <a:srgbClr val="FF0000"/>
                </a:solidFill>
              </a:rPr>
              <a:t>полностью соответствуют лицензионным требованиям и </a:t>
            </a:r>
            <a:r>
              <a:rPr lang="ru-RU" sz="1600" b="1" dirty="0" smtClean="0">
                <a:solidFill>
                  <a:srgbClr val="FF0000"/>
                </a:solidFill>
              </a:rPr>
              <a:t>имеют лицензии</a:t>
            </a:r>
            <a:r>
              <a:rPr lang="ru-RU" sz="1600" dirty="0" smtClean="0">
                <a:solidFill>
                  <a:srgbClr val="FF0000"/>
                </a:solidFill>
              </a:rPr>
              <a:t>;</a:t>
            </a:r>
          </a:p>
          <a:p>
            <a:pPr marL="450850"/>
            <a:r>
              <a:rPr lang="ru-RU" sz="1600" b="1" dirty="0" smtClean="0">
                <a:solidFill>
                  <a:srgbClr val="FF0000"/>
                </a:solidFill>
              </a:rPr>
              <a:t>8 подразделений </a:t>
            </a:r>
            <a:r>
              <a:rPr lang="ru-RU" sz="1600" dirty="0" smtClean="0">
                <a:solidFill>
                  <a:srgbClr val="FF0000"/>
                </a:solidFill>
              </a:rPr>
              <a:t>находятся в процессе получения лицензии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9672" y="102111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кадров и наличие лицензий на работы и услуги по лечебной физкультуре и спортивной медицине на территории Свердловской области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3923928" y="1484784"/>
            <a:ext cx="5040560" cy="3570208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Министерством здравоохранения Свердловской области совместно с ФГБОУ ВО «Уральский государственный медицинский университет» Минздрава России в 2018-19г уже подготовлено 24 врача по специальности «Лечебная физкультура и спортивная медицина». 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До конца 2019 года будут проучены еще 10 врачей, что позволит укомплектовать специалистами по лечебной физкультуре и спортивной медицине Кабинеты спортивной медицины в учреждениях здравоохранения.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0" name="Прямоугольник 49"/>
          <p:cNvSpPr/>
          <p:nvPr/>
        </p:nvSpPr>
        <p:spPr>
          <a:xfrm flipH="1">
            <a:off x="4211960" y="6165304"/>
            <a:ext cx="205007" cy="216024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 flipH="1">
            <a:off x="4211960" y="5445224"/>
            <a:ext cx="205007" cy="216024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 flipH="1">
            <a:off x="1691680" y="3356992"/>
            <a:ext cx="76604" cy="7821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 flipH="1">
            <a:off x="1586576" y="3836728"/>
            <a:ext cx="76604" cy="7821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 flipH="1">
            <a:off x="1399052" y="5157192"/>
            <a:ext cx="76604" cy="7821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 flipH="1">
            <a:off x="1259632" y="5805264"/>
            <a:ext cx="76604" cy="7821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 flipH="1">
            <a:off x="1547664" y="5949280"/>
            <a:ext cx="76604" cy="7821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 flipH="1">
            <a:off x="1547664" y="5762440"/>
            <a:ext cx="76604" cy="7821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 flipH="1">
            <a:off x="2771800" y="5157192"/>
            <a:ext cx="76604" cy="7821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flipH="1">
            <a:off x="1259632" y="5949280"/>
            <a:ext cx="76604" cy="7821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 flipH="1">
            <a:off x="467544" y="6021288"/>
            <a:ext cx="76604" cy="7821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 flipH="1">
            <a:off x="1835696" y="5589240"/>
            <a:ext cx="76604" cy="7821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 flipH="1">
            <a:off x="1547664" y="6205308"/>
            <a:ext cx="72009" cy="7200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 flipH="1">
            <a:off x="1475656" y="5877272"/>
            <a:ext cx="72009" cy="7200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 flipH="1">
            <a:off x="1457367" y="5661248"/>
            <a:ext cx="72009" cy="7200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 flipH="1">
            <a:off x="1368216" y="5589240"/>
            <a:ext cx="72009" cy="7200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 flipH="1">
            <a:off x="1475656" y="5157192"/>
            <a:ext cx="72009" cy="7200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 flipH="1">
            <a:off x="1259632" y="4824584"/>
            <a:ext cx="72009" cy="7200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 flipH="1">
            <a:off x="2007144" y="5157192"/>
            <a:ext cx="72009" cy="7200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 flipH="1">
            <a:off x="2142016" y="5561808"/>
            <a:ext cx="72009" cy="7200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 flipH="1">
            <a:off x="2592351" y="5301208"/>
            <a:ext cx="72009" cy="7200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 flipH="1">
            <a:off x="2411760" y="5805264"/>
            <a:ext cx="72009" cy="7200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 flipH="1">
            <a:off x="2771800" y="5733256"/>
            <a:ext cx="72009" cy="7200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 flipH="1">
            <a:off x="3491880" y="4797152"/>
            <a:ext cx="72009" cy="7200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 flipH="1">
            <a:off x="2038004" y="5765260"/>
            <a:ext cx="76604" cy="7821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 flipH="1">
            <a:off x="1152192" y="4495404"/>
            <a:ext cx="72009" cy="7200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 flipH="1">
            <a:off x="1331640" y="4581128"/>
            <a:ext cx="72009" cy="7200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static.ngs.ru/news/99/preview/2ac4b1f6f56a0b088cd26a620301b2cd0895a801_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1" name="Объект 3"/>
          <p:cNvSpPr txBox="1">
            <a:spLocks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 w="57150" cmpd="dbl">
            <a:noFill/>
            <a:prstDash val="sysDot"/>
            <a:bevel/>
          </a:ln>
          <a:ex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102111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и распределение спортсменов по этапам спортивной подготовки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4" descr="герб СО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68847" cy="10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09010" y="1274841"/>
            <a:ext cx="8640960" cy="646331"/>
          </a:xfrm>
          <a:prstGeom prst="rect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Всего</a:t>
            </a:r>
            <a:r>
              <a:rPr lang="ru-RU" dirty="0"/>
              <a:t> в Свердловской области занимаются </a:t>
            </a:r>
            <a:r>
              <a:rPr lang="ru-RU" dirty="0" smtClean="0"/>
              <a:t>физической культурой и спортом </a:t>
            </a:r>
            <a:r>
              <a:rPr lang="ru-RU" dirty="0"/>
              <a:t>– </a:t>
            </a:r>
            <a:r>
              <a:rPr lang="ru-RU" b="1" dirty="0" smtClean="0"/>
              <a:t>170225 детей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11760" y="2204864"/>
            <a:ext cx="6336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Количество членов сборных команд Свердловской области – 4 449 чел.</a:t>
            </a:r>
          </a:p>
          <a:p>
            <a:endParaRPr lang="ru-RU" sz="2000" b="1" dirty="0"/>
          </a:p>
          <a:p>
            <a:r>
              <a:rPr lang="ru-RU" sz="2000" b="1" dirty="0" smtClean="0"/>
              <a:t>В Свердловской области всего 147 организаций, осуществляющих </a:t>
            </a:r>
            <a:r>
              <a:rPr lang="ru-RU" sz="2000" b="1" dirty="0"/>
              <a:t>спортивную подготовку на территории Свердловской области, </a:t>
            </a:r>
            <a:r>
              <a:rPr lang="ru-RU" sz="2000" b="1" dirty="0" smtClean="0"/>
              <a:t>из них 14 – подведомственны Министерству физической культуры и спорта Свердловской области</a:t>
            </a:r>
            <a:r>
              <a:rPr lang="ru-RU" sz="2000" b="1" dirty="0"/>
              <a:t>; </a:t>
            </a:r>
            <a:r>
              <a:rPr lang="ru-RU" sz="2000" b="1" dirty="0" smtClean="0"/>
              <a:t>85 организаций, находящихся </a:t>
            </a:r>
            <a:r>
              <a:rPr lang="ru-RU" sz="2000" b="1" dirty="0"/>
              <a:t>в ведении органов сферы </a:t>
            </a:r>
            <a:r>
              <a:rPr lang="ru-RU" sz="2000" b="1" dirty="0" smtClean="0"/>
              <a:t>«физической </a:t>
            </a:r>
            <a:r>
              <a:rPr lang="ru-RU" sz="2000" b="1" dirty="0"/>
              <a:t>культуры и </a:t>
            </a:r>
            <a:r>
              <a:rPr lang="ru-RU" sz="2000" b="1" dirty="0" smtClean="0"/>
              <a:t>спорта», 48 – подведомственны министерству образования и молодежной политик Свердловской области</a:t>
            </a:r>
            <a:endParaRPr lang="ru-RU" sz="2000" b="1" dirty="0"/>
          </a:p>
        </p:txBody>
      </p:sp>
      <p:pic>
        <p:nvPicPr>
          <p:cNvPr id="16" name="Рисунок 15" descr="бегун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211198"/>
            <a:ext cx="2195736" cy="16468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11760" y="5856948"/>
            <a:ext cx="6444208" cy="923330"/>
          </a:xfrm>
          <a:prstGeom prst="rect">
            <a:avLst/>
          </a:prstGeom>
          <a:solidFill>
            <a:schemeClr val="lt1">
              <a:alpha val="7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Государственное задание на проведение углубленного медицинского обследования спортсменов </a:t>
            </a:r>
            <a:r>
              <a:rPr lang="ru-RU" b="1" dirty="0"/>
              <a:t>сборных команд в </a:t>
            </a:r>
            <a:r>
              <a:rPr lang="ru-RU" b="1" dirty="0" smtClean="0"/>
              <a:t>2019 г. - </a:t>
            </a:r>
            <a:r>
              <a:rPr lang="ru-RU" b="1" dirty="0" smtClean="0">
                <a:solidFill>
                  <a:srgbClr val="FF0000"/>
                </a:solidFill>
              </a:rPr>
              <a:t>5166 </a:t>
            </a:r>
            <a:r>
              <a:rPr lang="ru-RU" b="1" dirty="0" smtClean="0"/>
              <a:t>чел.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s://static.ngs.ru/news/99/preview/2ac4b1f6f56a0b088cd26a620301b2cd0895a801_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0" name="Объект 3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 w="57150" cmpd="dbl">
            <a:noFill/>
            <a:prstDash val="sysDot"/>
            <a:bevel/>
          </a:ln>
          <a:ex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400" b="1" dirty="0"/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2339752" y="908720"/>
            <a:ext cx="3532382" cy="785818"/>
          </a:xfrm>
          <a:prstGeom prst="roundRect">
            <a:avLst/>
          </a:prstGeom>
          <a:solidFill>
            <a:srgbClr val="FFC000"/>
          </a:solidFill>
          <a:ln w="2857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18000" rIns="18000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спортивные организации, федерации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323528" y="4509120"/>
            <a:ext cx="2963728" cy="720080"/>
          </a:xfrm>
          <a:prstGeom prst="roundRect">
            <a:avLst/>
          </a:prstGeom>
          <a:solidFill>
            <a:srgbClr val="92D050"/>
          </a:solidFill>
          <a:ln w="2857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18000" rIns="18000" anchor="ctr"/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психолог, физиолог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7380312" y="3212976"/>
            <a:ext cx="1620688" cy="713240"/>
          </a:xfrm>
          <a:prstGeom prst="roundRect">
            <a:avLst/>
          </a:prstGeom>
          <a:solidFill>
            <a:srgbClr val="FF0000"/>
          </a:solidFill>
          <a:ln w="2857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18000" rIns="18000" anchor="ctr"/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СМИ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876256" y="4005064"/>
            <a:ext cx="1944216" cy="713240"/>
          </a:xfrm>
          <a:prstGeom prst="roundRect">
            <a:avLst/>
          </a:prstGeom>
          <a:solidFill>
            <a:srgbClr val="00B0F0"/>
          </a:solidFill>
          <a:ln w="2857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18000" rIns="18000" anchor="ctr"/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СЕМЬЯ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516216" y="4797152"/>
            <a:ext cx="2171640" cy="701840"/>
          </a:xfrm>
          <a:prstGeom prst="roundRect">
            <a:avLst/>
          </a:prstGeom>
          <a:solidFill>
            <a:srgbClr val="FF5050"/>
          </a:solidFill>
          <a:ln w="2857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18000" rIns="18000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агенты, спонсоры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1403648" y="6000744"/>
            <a:ext cx="2669426" cy="857256"/>
          </a:xfrm>
          <a:prstGeom prst="roundRect">
            <a:avLst/>
          </a:prstGeom>
          <a:solidFill>
            <a:srgbClr val="002060"/>
          </a:solidFill>
          <a:ln w="2857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18000" rIns="18000" anchor="ctr"/>
          <a:lstStyle/>
          <a:p>
            <a:pPr algn="ctr" eaLnBrk="0" hangingPunct="0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специалисты по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антидопингу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5940152" y="1340768"/>
            <a:ext cx="2804322" cy="877206"/>
          </a:xfrm>
          <a:prstGeom prst="roundRect">
            <a:avLst/>
          </a:prstGeom>
          <a:solidFill>
            <a:srgbClr val="00B050"/>
          </a:solidFill>
          <a:ln w="2857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18000" rIns="1800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министерство физкультуры и спорта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539552" y="5229200"/>
            <a:ext cx="3168352" cy="7846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18000" rIns="18000" anchor="ctr"/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диетолог, 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нутрициолог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179512" y="3573016"/>
            <a:ext cx="2736304" cy="857256"/>
          </a:xfrm>
          <a:prstGeom prst="roundRect">
            <a:avLst/>
          </a:prstGeom>
          <a:solidFill>
            <a:srgbClr val="7030A0"/>
          </a:solidFill>
          <a:ln w="2857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18000" rIns="18000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специалисты, участвующие в УМО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6228184" y="2283712"/>
            <a:ext cx="2749414" cy="857256"/>
          </a:xfrm>
          <a:prstGeom prst="roundRect">
            <a:avLst/>
          </a:prstGeom>
          <a:solidFill>
            <a:srgbClr val="FFFF00"/>
          </a:solidFill>
          <a:ln w="2857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18000" rIns="18000" anchor="ctr"/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тренерский штаб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251520" y="2714620"/>
            <a:ext cx="2952328" cy="857256"/>
          </a:xfrm>
          <a:prstGeom prst="roundRect">
            <a:avLst/>
          </a:prstGeom>
          <a:solidFill>
            <a:srgbClr val="EB2D07"/>
          </a:solidFill>
          <a:ln w="2857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18000" rIns="18000" anchor="ctr"/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спортивные врачи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467544" y="1772816"/>
            <a:ext cx="3031176" cy="8572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18000" rIns="18000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министерство здравоохранения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4067944" y="5589240"/>
            <a:ext cx="4752528" cy="1124744"/>
          </a:xfrm>
          <a:prstGeom prst="roundRect">
            <a:avLst/>
          </a:prstGeom>
          <a:solidFill>
            <a:srgbClr val="818B03"/>
          </a:solidFill>
          <a:ln w="2857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18000" rIns="18000"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Медицинский персонал, задействованный в восстановлении и реабилитации спортсменов </a:t>
            </a:r>
            <a:r>
              <a:rPr lang="ru-RU" sz="1600" b="1" dirty="0" smtClean="0">
                <a:solidFill>
                  <a:schemeClr val="bg1"/>
                </a:solidFill>
              </a:rPr>
              <a:t>(массажисты, физиотерапевты и т.д.)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4" descr="https://st.depositphotos.com/1967477/4224/v/950/depositphotos_42242151-stock-illustration-little-boy-celebra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243694"/>
            <a:ext cx="2088232" cy="31050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323528" y="1886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Комплексное сопровождение спортсменов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1120</Words>
  <Application>Microsoft Office PowerPoint</Application>
  <PresentationFormat>Экран (4:3)</PresentationFormat>
  <Paragraphs>121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Playfair Display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BITkachenko</dc:creator>
  <cp:lastModifiedBy>Зильбер Наталья Александровна</cp:lastModifiedBy>
  <cp:revision>86</cp:revision>
  <dcterms:created xsi:type="dcterms:W3CDTF">2018-09-17T10:21:04Z</dcterms:created>
  <dcterms:modified xsi:type="dcterms:W3CDTF">2019-11-13T10:02:04Z</dcterms:modified>
</cp:coreProperties>
</file>