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7" r:id="rId2"/>
    <p:sldId id="258" r:id="rId3"/>
    <p:sldId id="260" r:id="rId4"/>
    <p:sldId id="262" r:id="rId5"/>
    <p:sldId id="263" r:id="rId6"/>
    <p:sldId id="264" r:id="rId7"/>
    <p:sldId id="277" r:id="rId8"/>
    <p:sldId id="279" r:id="rId9"/>
    <p:sldId id="281" r:id="rId10"/>
    <p:sldId id="282" r:id="rId11"/>
    <p:sldId id="271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590" autoAdjust="0"/>
  </p:normalViewPr>
  <p:slideViewPr>
    <p:cSldViewPr>
      <p:cViewPr varScale="1">
        <p:scale>
          <a:sx n="91" d="100"/>
          <a:sy n="91" d="100"/>
        </p:scale>
        <p:origin x="-136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A3647B6A-1FBF-4468-850D-BE60D3F6349C}"/>
    <pc:docChg chg="delSld modSld">
      <pc:chgData name="" userId="" providerId="" clId="Web-{A3647B6A-1FBF-4468-850D-BE60D3F6349C}" dt="2018-10-31T15:16:07.117" v="19"/>
      <pc:docMkLst>
        <pc:docMk/>
      </pc:docMkLst>
      <pc:sldChg chg="modSp">
        <pc:chgData name="" userId="" providerId="" clId="Web-{A3647B6A-1FBF-4468-850D-BE60D3F6349C}" dt="2018-10-31T15:14:18.484" v="11" actId="20577"/>
        <pc:sldMkLst>
          <pc:docMk/>
          <pc:sldMk cId="0" sldId="257"/>
        </pc:sldMkLst>
        <pc:spChg chg="mod">
          <ac:chgData name="" userId="" providerId="" clId="Web-{A3647B6A-1FBF-4468-850D-BE60D3F6349C}" dt="2018-10-31T15:14:18.484" v="11" actId="20577"/>
          <ac:spMkLst>
            <pc:docMk/>
            <pc:sldMk cId="0" sldId="257"/>
            <ac:spMk id="5" creationId="{00000000-0000-0000-0000-000000000000}"/>
          </ac:spMkLst>
        </pc:spChg>
        <pc:spChg chg="mod">
          <ac:chgData name="" userId="" providerId="" clId="Web-{A3647B6A-1FBF-4468-850D-BE60D3F6349C}" dt="2018-10-31T15:13:58.348" v="8" actId="20577"/>
          <ac:spMkLst>
            <pc:docMk/>
            <pc:sldMk cId="0" sldId="257"/>
            <ac:spMk id="6" creationId="{00000000-0000-0000-0000-000000000000}"/>
          </ac:spMkLst>
        </pc:spChg>
      </pc:sldChg>
      <pc:sldChg chg="del">
        <pc:chgData name="" userId="" providerId="" clId="Web-{A3647B6A-1FBF-4468-850D-BE60D3F6349C}" dt="2018-10-31T15:13:02.031" v="0"/>
        <pc:sldMkLst>
          <pc:docMk/>
          <pc:sldMk cId="0" sldId="259"/>
        </pc:sldMkLst>
      </pc:sldChg>
      <pc:sldChg chg="del">
        <pc:chgData name="" userId="" providerId="" clId="Web-{A3647B6A-1FBF-4468-850D-BE60D3F6349C}" dt="2018-10-31T15:14:39.198" v="13"/>
        <pc:sldMkLst>
          <pc:docMk/>
          <pc:sldMk cId="0" sldId="261"/>
        </pc:sldMkLst>
      </pc:sldChg>
      <pc:sldChg chg="del">
        <pc:chgData name="" userId="" providerId="" clId="Web-{A3647B6A-1FBF-4468-850D-BE60D3F6349C}" dt="2018-10-31T15:14:45.369" v="14"/>
        <pc:sldMkLst>
          <pc:docMk/>
          <pc:sldMk cId="0" sldId="267"/>
        </pc:sldMkLst>
      </pc:sldChg>
      <pc:sldChg chg="del">
        <pc:chgData name="" userId="" providerId="" clId="Web-{A3647B6A-1FBF-4468-850D-BE60D3F6349C}" dt="2018-10-31T15:15:22.002" v="15"/>
        <pc:sldMkLst>
          <pc:docMk/>
          <pc:sldMk cId="0" sldId="268"/>
        </pc:sldMkLst>
      </pc:sldChg>
      <pc:sldChg chg="del">
        <pc:chgData name="" userId="" providerId="" clId="Web-{A3647B6A-1FBF-4468-850D-BE60D3F6349C}" dt="2018-10-31T15:15:25.126" v="16"/>
        <pc:sldMkLst>
          <pc:docMk/>
          <pc:sldMk cId="0" sldId="270"/>
        </pc:sldMkLst>
      </pc:sldChg>
      <pc:sldChg chg="del">
        <pc:chgData name="" userId="" providerId="" clId="Web-{A3647B6A-1FBF-4468-850D-BE60D3F6349C}" dt="2018-10-31T15:15:31.469" v="17"/>
        <pc:sldMkLst>
          <pc:docMk/>
          <pc:sldMk cId="0" sldId="271"/>
        </pc:sldMkLst>
      </pc:sldChg>
      <pc:sldChg chg="del">
        <pc:chgData name="" userId="" providerId="" clId="Web-{A3647B6A-1FBF-4468-850D-BE60D3F6349C}" dt="2018-10-31T15:16:03.977" v="18"/>
        <pc:sldMkLst>
          <pc:docMk/>
          <pc:sldMk cId="0" sldId="272"/>
        </pc:sldMkLst>
      </pc:sldChg>
      <pc:sldChg chg="del">
        <pc:chgData name="" userId="" providerId="" clId="Web-{A3647B6A-1FBF-4468-850D-BE60D3F6349C}" dt="2018-10-31T15:16:07.117" v="19"/>
        <pc:sldMkLst>
          <pc:docMk/>
          <pc:sldMk cId="0" sldId="27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B8E2C-99D8-46A4-BC85-C2720156193E}" type="datetimeFigureOut">
              <a:rPr lang="ru-RU" smtClean="0"/>
              <a:pPr/>
              <a:t>13.11.2019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C8220-3800-444D-B935-46F076E2EB0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4946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F2A6-0C83-4B83-9069-64713D64BE0E}" type="datetimeFigureOut">
              <a:rPr lang="ru-RU" smtClean="0"/>
              <a:pPr/>
              <a:t>13.11.2019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6EC2-45F0-413C-9B35-34FFE20BF9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F2A6-0C83-4B83-9069-64713D64BE0E}" type="datetimeFigureOut">
              <a:rPr lang="ru-RU" smtClean="0"/>
              <a:pPr/>
              <a:t>13.11.2019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6EC2-45F0-413C-9B35-34FFE20BF9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F2A6-0C83-4B83-9069-64713D64BE0E}" type="datetimeFigureOut">
              <a:rPr lang="ru-RU" smtClean="0"/>
              <a:pPr/>
              <a:t>13.11.2019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6EC2-45F0-413C-9B35-34FFE20BF9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F2A6-0C83-4B83-9069-64713D64BE0E}" type="datetimeFigureOut">
              <a:rPr lang="ru-RU" smtClean="0"/>
              <a:pPr/>
              <a:t>13.11.2019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6EC2-45F0-413C-9B35-34FFE20BF9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F2A6-0C83-4B83-9069-64713D64BE0E}" type="datetimeFigureOut">
              <a:rPr lang="ru-RU" smtClean="0"/>
              <a:pPr/>
              <a:t>13.11.2019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6EC2-45F0-413C-9B35-34FFE20BF9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F2A6-0C83-4B83-9069-64713D64BE0E}" type="datetimeFigureOut">
              <a:rPr lang="ru-RU" smtClean="0"/>
              <a:pPr/>
              <a:t>13.11.2019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6EC2-45F0-413C-9B35-34FFE20BF9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F2A6-0C83-4B83-9069-64713D64BE0E}" type="datetimeFigureOut">
              <a:rPr lang="ru-RU" smtClean="0"/>
              <a:pPr/>
              <a:t>13.11.2019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6EC2-45F0-413C-9B35-34FFE20BF9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F2A6-0C83-4B83-9069-64713D64BE0E}" type="datetimeFigureOut">
              <a:rPr lang="ru-RU" smtClean="0"/>
              <a:pPr/>
              <a:t>13.11.2019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6EC2-45F0-413C-9B35-34FFE20BF9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F2A6-0C83-4B83-9069-64713D64BE0E}" type="datetimeFigureOut">
              <a:rPr lang="ru-RU" smtClean="0"/>
              <a:pPr/>
              <a:t>13.11.2019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6EC2-45F0-413C-9B35-34FFE20BF9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F2A6-0C83-4B83-9069-64713D64BE0E}" type="datetimeFigureOut">
              <a:rPr lang="ru-RU" smtClean="0"/>
              <a:pPr/>
              <a:t>13.11.2019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6EC2-45F0-413C-9B35-34FFE20BF9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F2A6-0C83-4B83-9069-64713D64BE0E}" type="datetimeFigureOut">
              <a:rPr lang="ru-RU" smtClean="0"/>
              <a:pPr/>
              <a:t>13.11.2019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6EC2-45F0-413C-9B35-34FFE20BF9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F2A6-0C83-4B83-9069-64713D64BE0E}" type="datetimeFigureOut">
              <a:rPr lang="ru-RU" smtClean="0"/>
              <a:pPr/>
              <a:t>13.11.2019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66EC2-45F0-413C-9B35-34FFE20BF9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Монитор с бегунам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36450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4149080"/>
            <a:ext cx="8352928" cy="9541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ru-RU" sz="2800" b="1" dirty="0"/>
              <a:t>«Центр лечебной физкультуры и спортивной медицины» на базе МКМЦ «Бонум»: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79912" y="5805264"/>
            <a:ext cx="4896544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endParaRPr lang="ru-RU" sz="600" b="1" dirty="0">
              <a:cs typeface="Calibri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645024"/>
            <a:ext cx="7452320" cy="26654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4328" y="3573016"/>
            <a:ext cx="1348687" cy="482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ердце_дядь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1189"/>
            <a:ext cx="1403648" cy="14036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656" y="1193857"/>
            <a:ext cx="6120680" cy="21891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7809" y="1052736"/>
            <a:ext cx="1348687" cy="4823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03648" y="116632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Прохождение УМО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1раз в 6 </a:t>
            </a:r>
            <a:r>
              <a:rPr lang="ru-RU" sz="3200" b="1" dirty="0" err="1" smtClean="0">
                <a:solidFill>
                  <a:srgbClr val="FF0000"/>
                </a:solidFill>
              </a:rPr>
              <a:t>мес</a:t>
            </a:r>
            <a:r>
              <a:rPr lang="ru-RU" sz="3200" b="1" dirty="0" smtClean="0">
                <a:solidFill>
                  <a:srgbClr val="FF0000"/>
                </a:solidFill>
              </a:rPr>
              <a:t> !!!!</a:t>
            </a:r>
          </a:p>
          <a:p>
            <a:pPr algn="ctr"/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1520280"/>
            <a:ext cx="8496944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ru-RU" sz="1600" dirty="0" smtClean="0"/>
              <a:t>                                                                                       </a:t>
            </a:r>
            <a:r>
              <a:rPr lang="ru-RU" sz="2400" b="1" dirty="0" smtClean="0"/>
              <a:t>УМО</a:t>
            </a:r>
          </a:p>
          <a:p>
            <a:pPr>
              <a:buClr>
                <a:srgbClr val="C00000"/>
              </a:buClr>
            </a:pPr>
            <a:endParaRPr lang="ru-RU" sz="1600" dirty="0" smtClean="0"/>
          </a:p>
          <a:p>
            <a:pPr marL="179388" indent="-179388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600" dirty="0" smtClean="0"/>
              <a:t>На кануне УМО не должно быть тяжелых тренировок.</a:t>
            </a:r>
          </a:p>
          <a:p>
            <a:pPr marL="179388" indent="-179388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600" dirty="0" smtClean="0"/>
              <a:t>Полный пакет документов ( </a:t>
            </a:r>
            <a:r>
              <a:rPr lang="ru-RU" sz="1600" dirty="0" smtClean="0">
                <a:solidFill>
                  <a:srgbClr val="FF0000"/>
                </a:solidFill>
              </a:rPr>
              <a:t>при отсутствии документов спортсмен к осмотру не допускается!!!</a:t>
            </a:r>
            <a:r>
              <a:rPr lang="ru-RU" sz="1600" dirty="0" smtClean="0"/>
              <a:t>)</a:t>
            </a:r>
          </a:p>
          <a:p>
            <a:pPr marL="179388" indent="-179388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600" dirty="0" smtClean="0"/>
              <a:t>Спортсмены с любым </a:t>
            </a:r>
            <a:r>
              <a:rPr lang="ru-RU" sz="1600" dirty="0" smtClean="0">
                <a:solidFill>
                  <a:srgbClr val="FF0000"/>
                </a:solidFill>
              </a:rPr>
              <a:t>острым</a:t>
            </a:r>
            <a:r>
              <a:rPr lang="ru-RU" sz="1600" dirty="0" smtClean="0"/>
              <a:t> или </a:t>
            </a:r>
            <a:r>
              <a:rPr lang="ru-RU" sz="1600" dirty="0" smtClean="0">
                <a:solidFill>
                  <a:srgbClr val="FF0000"/>
                </a:solidFill>
              </a:rPr>
              <a:t>хроническим заболеванием в стадии обострения </a:t>
            </a:r>
            <a:r>
              <a:rPr lang="ru-RU" sz="1600" dirty="0" smtClean="0"/>
              <a:t>к осмотру </a:t>
            </a:r>
            <a:r>
              <a:rPr lang="ru-RU" sz="1600" dirty="0" smtClean="0">
                <a:solidFill>
                  <a:srgbClr val="FF0000"/>
                </a:solidFill>
              </a:rPr>
              <a:t>не допускаются !!!</a:t>
            </a:r>
          </a:p>
          <a:p>
            <a:pPr marL="179388" indent="-179388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600" dirty="0" smtClean="0"/>
              <a:t>Явка на тощяк </a:t>
            </a:r>
            <a:endParaRPr lang="ru-RU" sz="1600" dirty="0"/>
          </a:p>
          <a:p>
            <a:pPr marL="179388" indent="-179388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600" dirty="0" smtClean="0"/>
              <a:t>Образец мочи</a:t>
            </a:r>
            <a:endParaRPr lang="ru-RU" sz="1600" dirty="0"/>
          </a:p>
          <a:p>
            <a:pPr marL="179388" indent="-179388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600" dirty="0" smtClean="0"/>
              <a:t>Удобная одежда</a:t>
            </a:r>
          </a:p>
          <a:p>
            <a:pPr marL="179388" indent="-179388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600" dirty="0" smtClean="0"/>
              <a:t>Лица использующие контактные линзы должны при себе иметь футляр для хранения линз ( </a:t>
            </a:r>
            <a:r>
              <a:rPr lang="ru-RU" sz="1600" dirty="0" smtClean="0">
                <a:solidFill>
                  <a:srgbClr val="FF0000"/>
                </a:solidFill>
              </a:rPr>
              <a:t>лица в контактных линзах до осмотра офтальмологом не допускаются !!!</a:t>
            </a:r>
            <a:r>
              <a:rPr lang="ru-RU" sz="1600" dirty="0" smtClean="0"/>
              <a:t>)</a:t>
            </a:r>
          </a:p>
          <a:p>
            <a:pPr marL="179388" indent="-179388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600" dirty="0" smtClean="0">
                <a:ea typeface="Times New Roman"/>
              </a:rPr>
              <a:t>Осмотр Гинеколога лиц младше </a:t>
            </a:r>
            <a:r>
              <a:rPr lang="ru-RU" sz="1600" dirty="0">
                <a:ea typeface="Times New Roman"/>
              </a:rPr>
              <a:t>14 лет </a:t>
            </a:r>
            <a:r>
              <a:rPr lang="ru-RU" sz="1600" dirty="0" smtClean="0">
                <a:solidFill>
                  <a:srgbClr val="FF0000"/>
                </a:solidFill>
                <a:ea typeface="Times New Roman"/>
              </a:rPr>
              <a:t>только в присутствии </a:t>
            </a:r>
            <a:r>
              <a:rPr lang="ru-RU" sz="1600" dirty="0">
                <a:solidFill>
                  <a:srgbClr val="FF0000"/>
                </a:solidFill>
                <a:ea typeface="Times New Roman"/>
              </a:rPr>
              <a:t>законного </a:t>
            </a:r>
            <a:r>
              <a:rPr lang="ru-RU" sz="1600" dirty="0" smtClean="0">
                <a:solidFill>
                  <a:srgbClr val="FF0000"/>
                </a:solidFill>
                <a:ea typeface="Times New Roman"/>
              </a:rPr>
              <a:t>представителя </a:t>
            </a:r>
            <a:r>
              <a:rPr lang="ru-RU" sz="1600" dirty="0" smtClean="0">
                <a:ea typeface="Times New Roman"/>
              </a:rPr>
              <a:t>женского пола</a:t>
            </a:r>
          </a:p>
          <a:p>
            <a:pPr marL="179388" indent="-179388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600" dirty="0" smtClean="0"/>
              <a:t>Выдача заключений и рекомендаций осуществляется в течении 10 рабочих дней спортсмену, тренеру, представителю команды или медицинскому сотруднику либо данные могут быть переданы в федерации или другие медицинские учреждения по закрытым каналам связи (</a:t>
            </a:r>
            <a:r>
              <a:rPr lang="ru-RU" sz="1600" dirty="0" smtClean="0">
                <a:solidFill>
                  <a:srgbClr val="FF0000"/>
                </a:solidFill>
              </a:rPr>
              <a:t>по телефону информация не предоставляется</a:t>
            </a:r>
            <a:r>
              <a:rPr lang="ru-RU" sz="1600" dirty="0" smtClean="0"/>
              <a:t>)</a:t>
            </a:r>
          </a:p>
          <a:p>
            <a:pPr marL="179388" indent="-179388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600" dirty="0" smtClean="0"/>
              <a:t>Лица, которые не указаны в списках для прохождения УМО на текущую дату, к осмотру </a:t>
            </a:r>
            <a:r>
              <a:rPr lang="ru-RU" sz="1600" dirty="0" smtClean="0">
                <a:solidFill>
                  <a:srgbClr val="FF0000"/>
                </a:solidFill>
              </a:rPr>
              <a:t>не допускаются</a:t>
            </a:r>
            <a:r>
              <a:rPr lang="ru-RU" sz="1600" dirty="0" smtClean="0"/>
              <a:t> (внесение изменений в составе должны быть внесены не позднее чем за 2 дня до осмотра)</a:t>
            </a:r>
          </a:p>
          <a:p>
            <a:pPr>
              <a:buClr>
                <a:srgbClr val="C00000"/>
              </a:buClr>
            </a:pPr>
            <a:endParaRPr lang="ru-RU" sz="2000" dirty="0" smtClean="0"/>
          </a:p>
          <a:p>
            <a:pPr>
              <a:buClr>
                <a:srgbClr val="C00000"/>
              </a:buClr>
            </a:pPr>
            <a:endParaRPr lang="ru-RU" sz="2000" dirty="0" smtClean="0"/>
          </a:p>
          <a:p>
            <a:pPr marL="179388" indent="-179388">
              <a:buClr>
                <a:srgbClr val="C00000"/>
              </a:buClr>
              <a:buFont typeface="Wingdings" pitchFamily="2" charset="2"/>
              <a:buChar char="§"/>
            </a:pPr>
            <a:endParaRPr lang="ru-RU" sz="2000" dirty="0" smtClean="0"/>
          </a:p>
          <a:p>
            <a:pPr marL="179388" indent="-179388">
              <a:buClr>
                <a:srgbClr val="C00000"/>
              </a:buClr>
              <a:buFont typeface="Wingdings" pitchFamily="2" charset="2"/>
              <a:buChar char="§"/>
            </a:pPr>
            <a:endParaRPr lang="ru-RU" dirty="0" smtClean="0"/>
          </a:p>
          <a:p>
            <a:pPr marL="179388" indent="-179388">
              <a:buClr>
                <a:srgbClr val="C00000"/>
              </a:buClr>
              <a:buFont typeface="Wingdings" pitchFamily="2" charset="2"/>
              <a:buChar char="§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2105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ердце_дядь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1189"/>
            <a:ext cx="1403648" cy="14036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656" y="1193857"/>
            <a:ext cx="6120680" cy="21891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7809" y="1052736"/>
            <a:ext cx="1348687" cy="4823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03648" y="116632"/>
            <a:ext cx="73448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/>
          </a:p>
          <a:p>
            <a:pPr algn="ctr"/>
            <a:r>
              <a:rPr lang="ru-RU" sz="3200" b="1" dirty="0" smtClean="0"/>
              <a:t>Проблемы и вопросы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1535048"/>
            <a:ext cx="849694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C00000"/>
              </a:buClr>
            </a:pPr>
            <a:endParaRPr lang="ru-RU" dirty="0"/>
          </a:p>
          <a:p>
            <a:pPr marL="179388" indent="-179388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2000" dirty="0" smtClean="0"/>
              <a:t>Проблемы системы учета спортсменов и своевременного контроля за прохождением УМО. </a:t>
            </a:r>
          </a:p>
          <a:p>
            <a:pPr marL="179388" indent="-179388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2000" dirty="0" smtClean="0"/>
              <a:t>Отсутствие четкого графика прохождения УМО вне привязки к соревнованиям.</a:t>
            </a:r>
          </a:p>
          <a:p>
            <a:pPr marL="179388" indent="-179388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2000" dirty="0" smtClean="0"/>
              <a:t>Отсутствие понимания у тренеров и спортсменов важности и необходимости. прохождения УМО ( УМО</a:t>
            </a:r>
            <a:r>
              <a:rPr lang="ru-RU" sz="2000" smtClean="0"/>
              <a:t>= </a:t>
            </a:r>
            <a:r>
              <a:rPr lang="ru-RU" sz="2000" smtClean="0"/>
              <a:t> </a:t>
            </a:r>
            <a:r>
              <a:rPr lang="ru-RU" sz="2000" dirty="0" smtClean="0"/>
              <a:t>осмотр перед соревнованиями).</a:t>
            </a:r>
          </a:p>
          <a:p>
            <a:pPr marL="179388" indent="-179388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2000" dirty="0" smtClean="0"/>
              <a:t>Плановость проведения УМО (отсутствие в федерациях лиц ответственных за  прохождения УМО, совместная работа с ЦСП и МКМЦ «</a:t>
            </a:r>
            <a:r>
              <a:rPr lang="ru-RU" sz="2000" dirty="0" err="1" smtClean="0"/>
              <a:t>Бонум</a:t>
            </a:r>
            <a:r>
              <a:rPr lang="ru-RU" sz="2000" dirty="0" smtClean="0"/>
              <a:t>»).</a:t>
            </a:r>
            <a:endParaRPr lang="ru-RU" sz="2000" dirty="0"/>
          </a:p>
          <a:p>
            <a:pPr marL="179388" indent="-179388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2000" dirty="0"/>
              <a:t> </a:t>
            </a:r>
            <a:r>
              <a:rPr lang="ru-RU" sz="2000" dirty="0" smtClean="0"/>
              <a:t>Получение допусков на кануне соревнований ( получение допусков должно быть своевременным, а не «мне нужно сегодня, у меня завтра соревнования»). </a:t>
            </a:r>
            <a:endParaRPr lang="ru-RU" sz="2000" dirty="0"/>
          </a:p>
          <a:p>
            <a:pPr marL="179388" indent="-179388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2000" dirty="0"/>
              <a:t> </a:t>
            </a:r>
            <a:r>
              <a:rPr lang="ru-RU" sz="2000" dirty="0" smtClean="0"/>
              <a:t>Отсутствие заинтересованности тренеров о состоянии здоровья их воспитанников (узнаем о не допуске на кануне соревнований).</a:t>
            </a:r>
            <a:endParaRPr lang="ru-RU" sz="2000" dirty="0"/>
          </a:p>
          <a:p>
            <a:pPr marL="179388" indent="-179388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2000" dirty="0" smtClean="0"/>
              <a:t>Прохождение УМО где привыкли.</a:t>
            </a:r>
          </a:p>
          <a:p>
            <a:pPr>
              <a:buClr>
                <a:srgbClr val="C00000"/>
              </a:buClr>
            </a:pPr>
            <a:endParaRPr lang="ru-RU" dirty="0" smtClean="0"/>
          </a:p>
          <a:p>
            <a:pPr marL="179388" indent="-179388">
              <a:buClr>
                <a:srgbClr val="C00000"/>
              </a:buClr>
              <a:buFont typeface="Wingdings" pitchFamily="2" charset="2"/>
              <a:buChar char="§"/>
            </a:pPr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5076056" y="3429000"/>
            <a:ext cx="7200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0143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онитор с бегунам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32849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3933056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Comic Sans MS" pitchFamily="66" charset="0"/>
              </a:rPr>
              <a:t>Чтобы дойти до цели, надо, прежде всего, идти.</a:t>
            </a:r>
          </a:p>
          <a:p>
            <a:pPr algn="r"/>
            <a:r>
              <a:rPr lang="ru-RU" sz="2400" b="1" i="1" dirty="0">
                <a:latin typeface="Comic Sans MS" pitchFamily="66" charset="0"/>
              </a:rPr>
              <a:t>О. Бальзак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1720" y="5229200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i="1" dirty="0">
              <a:latin typeface="Comic Sans MS" pitchFamily="66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284984"/>
            <a:ext cx="7452320" cy="26654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4328" y="3212976"/>
            <a:ext cx="1348687" cy="482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ердце_дядь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03648" cy="14036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656" y="1193857"/>
            <a:ext cx="6120680" cy="21891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7809" y="1052736"/>
            <a:ext cx="1348687" cy="4823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75656" y="116632"/>
            <a:ext cx="73448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СПОРТИВНАЯ МЕДИЦИНА:</a:t>
            </a:r>
          </a:p>
          <a:p>
            <a:pPr algn="ctr"/>
            <a:r>
              <a:rPr lang="ru-RU" sz="3200" b="1" dirty="0"/>
              <a:t>понятие, основные задачи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0" y="1772816"/>
            <a:ext cx="864096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i="1" dirty="0"/>
              <a:t>Спортивная медицина </a:t>
            </a:r>
            <a:r>
              <a:rPr lang="ru-RU" dirty="0"/>
              <a:t>– отдельная специфическая область медицинской науки и практики, отвечающая за медико-биологическое обеспечение подготовки спортсменов.</a:t>
            </a:r>
          </a:p>
          <a:p>
            <a:pPr algn="r"/>
            <a:r>
              <a:rPr lang="ru-RU" dirty="0"/>
              <a:t>С.Е.Павлов, 2000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27784" y="3068960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ОСНОВНЫЕ ЗАДАЧИ: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520" y="3573016"/>
            <a:ext cx="36724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AutoNum type="arabicPeriod"/>
            </a:pPr>
            <a:r>
              <a:rPr lang="ru-RU" sz="1600" dirty="0"/>
              <a:t>Медико-биологический отбор  к занятиям спортом</a:t>
            </a:r>
          </a:p>
          <a:p>
            <a:pPr marL="269875" indent="-269875">
              <a:buAutoNum type="arabicPeriod"/>
            </a:pPr>
            <a:r>
              <a:rPr lang="ru-RU" sz="1600" dirty="0"/>
              <a:t>Допуск к занятиям  спортом, спортивным тренировкам и соревнованиям</a:t>
            </a:r>
          </a:p>
          <a:p>
            <a:pPr marL="269875" indent="-269875">
              <a:buAutoNum type="arabicPeriod"/>
            </a:pPr>
            <a:r>
              <a:rPr lang="ru-RU" sz="1600" dirty="0"/>
              <a:t>Контроль здоровья в условиях осуществления избранной спортивной деятельности</a:t>
            </a:r>
          </a:p>
          <a:p>
            <a:pPr marL="269875" indent="-269875">
              <a:buAutoNum type="arabicPeriod"/>
            </a:pPr>
            <a:r>
              <a:rPr lang="ru-RU" sz="1600" dirty="0"/>
              <a:t>Коррекция уровня функциональной активности</a:t>
            </a:r>
          </a:p>
          <a:p>
            <a:pPr marL="269875" indent="-269875">
              <a:buAutoNum type="arabicPeriod"/>
            </a:pPr>
            <a:r>
              <a:rPr lang="ru-RU" sz="1600" dirty="0"/>
              <a:t>Обеспечение роста тренированности спортсменов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64088" y="3645024"/>
            <a:ext cx="34563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+mj-lt"/>
              <a:buAutoNum type="arabicPeriod" startAt="6"/>
            </a:pPr>
            <a:r>
              <a:rPr lang="ru-RU" sz="1600" dirty="0"/>
              <a:t>Профилактика и лечение специфических травм и заболеваний спортсменов</a:t>
            </a:r>
          </a:p>
          <a:p>
            <a:pPr marL="269875" indent="-269875">
              <a:buFont typeface="+mj-lt"/>
              <a:buAutoNum type="arabicPeriod" startAt="6"/>
            </a:pPr>
            <a:r>
              <a:rPr lang="ru-RU" sz="1600" dirty="0"/>
              <a:t>Реабилитация  спортсменов</a:t>
            </a:r>
          </a:p>
          <a:p>
            <a:pPr marL="269875" indent="-269875">
              <a:buFont typeface="+mj-lt"/>
              <a:buAutoNum type="arabicPeriod" startAt="6"/>
            </a:pPr>
            <a:r>
              <a:rPr lang="ru-RU" sz="1600" dirty="0"/>
              <a:t>Экстренная помощь при травмах и неотложных состояниях</a:t>
            </a:r>
          </a:p>
          <a:p>
            <a:pPr marL="269875" indent="-269875">
              <a:buFont typeface="+mj-lt"/>
              <a:buAutoNum type="arabicPeriod" startAt="6"/>
            </a:pPr>
            <a:r>
              <a:rPr lang="ru-RU" sz="1600" dirty="0"/>
              <a:t>Контроль за соблюдением гигиенических требований</a:t>
            </a:r>
          </a:p>
          <a:p>
            <a:pPr marL="269875" indent="-269875">
              <a:buFont typeface="+mj-lt"/>
              <a:buAutoNum type="arabicPeriod" startAt="6"/>
            </a:pPr>
            <a:r>
              <a:rPr lang="ru-RU" sz="1600" dirty="0"/>
              <a:t>Контроль за применением в спорте фармакологических препаратов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ердце_дядь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03648" cy="14036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656" y="1193857"/>
            <a:ext cx="6120680" cy="21891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7809" y="1052736"/>
            <a:ext cx="1348687" cy="4823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03648" y="116632"/>
            <a:ext cx="73448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НАПРАВЛЕНИЯ</a:t>
            </a:r>
          </a:p>
          <a:p>
            <a:pPr algn="ctr"/>
            <a:r>
              <a:rPr lang="ru-RU" sz="3200" b="1" dirty="0"/>
              <a:t>СПОРТИВНОЙ МЕДИЦИНЫ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560" y="1628800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/>
              <a:t>В СООТВЕТСТВИЕ С ПРИКАЗОМ МЗ РФ ОТ 01.03.2016 г. № 134 «О ПОРЯДКЕ…»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512" y="2132856"/>
            <a:ext cx="35283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/>
              <a:t> врачебный контроль в спорте</a:t>
            </a:r>
          </a:p>
          <a:p>
            <a:pPr marL="179388" indent="-179388"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/>
              <a:t> функциональный контроль в спорте</a:t>
            </a:r>
          </a:p>
          <a:p>
            <a:pPr marL="179388" indent="-179388"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/>
              <a:t> функциональная реабилитация и повышение спортивной работоспособности</a:t>
            </a:r>
          </a:p>
          <a:p>
            <a:pPr marL="179388" indent="-179388"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/>
              <a:t> терапия соматических заболеваний</a:t>
            </a:r>
          </a:p>
          <a:p>
            <a:pPr marL="179388" indent="-179388"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/>
              <a:t> спортивная травматология</a:t>
            </a:r>
          </a:p>
          <a:p>
            <a:pPr marL="179388" indent="-179388"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/>
              <a:t> медицинская реабилитация</a:t>
            </a:r>
          </a:p>
          <a:p>
            <a:pPr marL="179388" indent="-179388"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/>
              <a:t> неотложная медицинская помощь</a:t>
            </a:r>
          </a:p>
          <a:p>
            <a:pPr marL="179388" indent="-179388"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/>
              <a:t> гигиена спорта</a:t>
            </a:r>
          </a:p>
          <a:p>
            <a:pPr marL="179388" indent="-179388"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/>
              <a:t> допинг-контроль</a:t>
            </a:r>
          </a:p>
          <a:p>
            <a:pPr marL="179388" indent="-179388"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/>
              <a:t>организационно-методическое и научное сопровождение</a:t>
            </a:r>
          </a:p>
        </p:txBody>
      </p:sp>
      <p:sp>
        <p:nvSpPr>
          <p:cNvPr id="10" name="Стрелка вправо с вырезом 9"/>
          <p:cNvSpPr/>
          <p:nvPr/>
        </p:nvSpPr>
        <p:spPr>
          <a:xfrm>
            <a:off x="3923928" y="3717032"/>
            <a:ext cx="1440160" cy="1080120"/>
          </a:xfrm>
          <a:prstGeom prst="notch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580112" y="3284984"/>
            <a:ext cx="35283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Clr>
                <a:srgbClr val="C00000"/>
              </a:buClr>
              <a:buFont typeface="Wingdings" pitchFamily="2" charset="2"/>
              <a:buChar char="q"/>
            </a:pPr>
            <a:r>
              <a:rPr lang="ru-RU" dirty="0"/>
              <a:t> углубленные медицинские осмотры (УМО)</a:t>
            </a:r>
          </a:p>
          <a:p>
            <a:pPr marL="179388" indent="-179388">
              <a:buClr>
                <a:srgbClr val="C00000"/>
              </a:buClr>
              <a:buFont typeface="Wingdings" pitchFamily="2" charset="2"/>
              <a:buChar char="q"/>
            </a:pPr>
            <a:r>
              <a:rPr lang="ru-RU" dirty="0"/>
              <a:t> допуски</a:t>
            </a:r>
          </a:p>
          <a:p>
            <a:pPr marL="179388" indent="-179388">
              <a:buClr>
                <a:srgbClr val="C00000"/>
              </a:buClr>
              <a:buFont typeface="Wingdings" pitchFamily="2" charset="2"/>
              <a:buChar char="q"/>
            </a:pPr>
            <a:r>
              <a:rPr lang="ru-RU" dirty="0"/>
              <a:t> медико-педагогическое сопровождение тренировок и соревнований</a:t>
            </a:r>
          </a:p>
          <a:p>
            <a:pPr marL="179388" indent="-179388">
              <a:buClr>
                <a:srgbClr val="C00000"/>
              </a:buClr>
              <a:buFont typeface="Wingdings" pitchFamily="2" charset="2"/>
              <a:buChar char="q"/>
            </a:pPr>
            <a:r>
              <a:rPr lang="ru-RU" dirty="0"/>
              <a:t>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ердце_дядь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03648" cy="14036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656" y="1044874"/>
            <a:ext cx="6120680" cy="20121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7809" y="1052736"/>
            <a:ext cx="1348687" cy="4823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03648" y="-32345"/>
            <a:ext cx="73448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МОДЕЛИ, СТАНДАРТЫ И АЛГОРИТМЫ</a:t>
            </a:r>
          </a:p>
          <a:p>
            <a:pPr algn="ctr"/>
            <a:r>
              <a:rPr lang="ru-RU" sz="3200" b="1" dirty="0"/>
              <a:t>СПОРТИВНОЙ МЕДИЦИНЫ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1316668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/>
              <a:t>В соответствие с приказом МЗ РФ от 01.03.2016 г. № 134 «О ПОРЯДКЕ…»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6512" y="1639834"/>
            <a:ext cx="910748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</a:rPr>
              <a:t>ПРОГРАММА УМО ЛИЦ, ЗАНИМАЮЩИХСЯ СПОРТОМ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</a:rPr>
              <a:t>НА РАЗЛИЧНЫХ ЭТАПАХ СПОРТИВНОЙ ПОДГОТОВКИ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</a:rPr>
              <a:t>Спортсмены спортивных сборных команд Российской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</a:rPr>
              <a:t>Федерации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</a:rPr>
              <a:t>(</a:t>
            </a:r>
            <a:r>
              <a:rPr lang="ru-RU" sz="2000" b="1" i="1" dirty="0">
                <a:solidFill>
                  <a:srgbClr val="C00000"/>
                </a:solidFill>
              </a:rPr>
              <a:t>1 раз в 6 месяцев)</a:t>
            </a:r>
            <a:endParaRPr kumimoji="0" lang="ru-RU" sz="20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19872" y="2624533"/>
            <a:ext cx="5184576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>
              <a:lnSpc>
                <a:spcPct val="115000"/>
              </a:lnSpc>
              <a:spcAft>
                <a:spcPts val="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ru-RU" dirty="0">
                <a:ea typeface="Times New Roman"/>
              </a:rPr>
              <a:t>Педиатр /терапевт</a:t>
            </a:r>
          </a:p>
          <a:p>
            <a:pPr marL="179388" indent="-179388">
              <a:lnSpc>
                <a:spcPct val="115000"/>
              </a:lnSpc>
              <a:spcAft>
                <a:spcPts val="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ru-RU" dirty="0">
                <a:ea typeface="Times New Roman"/>
              </a:rPr>
              <a:t>Травматолог-ортопед</a:t>
            </a:r>
          </a:p>
          <a:p>
            <a:pPr marL="179388" indent="-179388">
              <a:lnSpc>
                <a:spcPct val="115000"/>
              </a:lnSpc>
              <a:spcAft>
                <a:spcPts val="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ru-RU" dirty="0">
                <a:ea typeface="Times New Roman"/>
              </a:rPr>
              <a:t>Хирург детский</a:t>
            </a:r>
          </a:p>
          <a:p>
            <a:pPr marL="179388" indent="-179388">
              <a:lnSpc>
                <a:spcPct val="115000"/>
              </a:lnSpc>
              <a:spcAft>
                <a:spcPts val="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ru-RU" dirty="0">
                <a:ea typeface="Times New Roman"/>
              </a:rPr>
              <a:t>Невролог</a:t>
            </a:r>
          </a:p>
          <a:p>
            <a:pPr marL="179388" indent="-179388">
              <a:lnSpc>
                <a:spcPct val="115000"/>
              </a:lnSpc>
              <a:spcAft>
                <a:spcPts val="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ru-RU" dirty="0">
                <a:ea typeface="Times New Roman"/>
              </a:rPr>
              <a:t>Оториноларинголог</a:t>
            </a:r>
          </a:p>
          <a:p>
            <a:pPr marL="179388" indent="-179388">
              <a:lnSpc>
                <a:spcPct val="115000"/>
              </a:lnSpc>
              <a:spcAft>
                <a:spcPts val="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ru-RU" dirty="0">
                <a:ea typeface="Times New Roman"/>
              </a:rPr>
              <a:t>Офтальмолог</a:t>
            </a:r>
          </a:p>
          <a:p>
            <a:pPr marL="179388" indent="-179388">
              <a:lnSpc>
                <a:spcPct val="115000"/>
              </a:lnSpc>
              <a:spcAft>
                <a:spcPts val="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ru-RU" dirty="0">
                <a:ea typeface="Times New Roman"/>
              </a:rPr>
              <a:t>Кардиолог</a:t>
            </a:r>
          </a:p>
          <a:p>
            <a:pPr marL="179388" indent="-179388">
              <a:lnSpc>
                <a:spcPct val="115000"/>
              </a:lnSpc>
              <a:spcAft>
                <a:spcPts val="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ru-RU" dirty="0" smtClean="0">
                <a:ea typeface="Times New Roman"/>
              </a:rPr>
              <a:t>Гинеколог </a:t>
            </a:r>
            <a:endParaRPr lang="ru-RU" dirty="0">
              <a:ea typeface="Times New Roman"/>
            </a:endParaRPr>
          </a:p>
          <a:p>
            <a:pPr marL="179388" indent="-179388">
              <a:lnSpc>
                <a:spcPct val="115000"/>
              </a:lnSpc>
              <a:spcAft>
                <a:spcPts val="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ru-RU" dirty="0">
                <a:ea typeface="Times New Roman"/>
              </a:rPr>
              <a:t>Дерматовенеролог</a:t>
            </a:r>
          </a:p>
          <a:p>
            <a:pPr marL="179388" indent="-179388">
              <a:lnSpc>
                <a:spcPct val="115000"/>
              </a:lnSpc>
              <a:spcAft>
                <a:spcPts val="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ru-RU" dirty="0">
                <a:ea typeface="Times New Roman"/>
              </a:rPr>
              <a:t>Стоматолог</a:t>
            </a:r>
          </a:p>
          <a:p>
            <a:pPr marL="179388" indent="-179388">
              <a:lnSpc>
                <a:spcPct val="115000"/>
              </a:lnSpc>
              <a:spcAft>
                <a:spcPts val="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ru-RU" dirty="0">
                <a:ea typeface="Times New Roman"/>
              </a:rPr>
              <a:t>Медицинский психолог</a:t>
            </a:r>
          </a:p>
          <a:p>
            <a:pPr marL="179388" indent="-179388">
              <a:lnSpc>
                <a:spcPct val="115000"/>
              </a:lnSpc>
              <a:spcAft>
                <a:spcPts val="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ru-RU" dirty="0">
                <a:ea typeface="Times New Roman"/>
              </a:rPr>
              <a:t>Врач по спортивной </a:t>
            </a:r>
            <a:r>
              <a:rPr lang="ru-RU" dirty="0" smtClean="0">
                <a:ea typeface="Times New Roman"/>
              </a:rPr>
              <a:t>медицине</a:t>
            </a:r>
          </a:p>
          <a:p>
            <a:pPr marL="179388" indent="-179388">
              <a:lnSpc>
                <a:spcPct val="115000"/>
              </a:lnSpc>
              <a:spcAft>
                <a:spcPts val="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ru-RU" dirty="0" smtClean="0">
                <a:ea typeface="Times New Roman"/>
              </a:rPr>
              <a:t>Специалист по допингу</a:t>
            </a:r>
          </a:p>
          <a:p>
            <a:pPr marL="179388" indent="-179388">
              <a:lnSpc>
                <a:spcPct val="115000"/>
              </a:lnSpc>
              <a:spcAft>
                <a:spcPts val="0"/>
              </a:spcAft>
              <a:buClr>
                <a:srgbClr val="C00000"/>
              </a:buClr>
              <a:buFont typeface="Arial" pitchFamily="34" charset="0"/>
              <a:buChar char="•"/>
            </a:pPr>
            <a:endParaRPr lang="ru-RU" dirty="0">
              <a:ea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4077072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КОНСУЛЬТАЦИИ СПЕЦИАЛИСТОВ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ердце_дядь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03648" cy="14036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656" y="1193857"/>
            <a:ext cx="6120680" cy="21891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7809" y="1052736"/>
            <a:ext cx="1348687" cy="4823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03648" y="116632"/>
            <a:ext cx="73448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МОДЕЛИ, СТАНДАРТЫ И АЛГОРИТМЫ</a:t>
            </a:r>
          </a:p>
          <a:p>
            <a:pPr algn="ctr"/>
            <a:r>
              <a:rPr lang="ru-RU" sz="3200" b="1" dirty="0"/>
              <a:t>СПОРТИВНОЙ МЕДИЦИНЫ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6512" y="1793721"/>
            <a:ext cx="91074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</a:rPr>
              <a:t>ПРОГРАММА УМО ЛИЦ, ЗАНИМАЮЩИХСЯ СПОРТОМ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</a:rPr>
              <a:t>НА РАЗЛИЧНЫХ ЭТАПАХ СПОРТИВНОЙ ПОДГОТОВКИ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</a:rPr>
              <a:t>Спортсмены спортивных сборных команд Российской Федерации (</a:t>
            </a:r>
            <a:r>
              <a:rPr lang="ru-RU" sz="1600" b="1" i="1" dirty="0">
                <a:solidFill>
                  <a:srgbClr val="C00000"/>
                </a:solidFill>
              </a:rPr>
              <a:t>1 раз в 6 месяцев)</a:t>
            </a:r>
            <a:endParaRPr kumimoji="0" lang="ru-RU" sz="16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2780928"/>
            <a:ext cx="4032448" cy="3773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ea typeface="Times New Roman"/>
              </a:rPr>
              <a:t>Клинический анализ крови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ea typeface="Times New Roman"/>
              </a:rPr>
              <a:t>(на автоматическом анализаторе) с микроскопией мазков, подсчетом тромбоцитов и ретикулоцитов и определением скорости оседания эритроцитов (СОЭ)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ea typeface="Times New Roman"/>
              </a:rPr>
              <a:t>Клинический анализ мочи</a:t>
            </a:r>
          </a:p>
          <a:p>
            <a:pPr>
              <a:lnSpc>
                <a:spcPct val="115000"/>
              </a:lnSpc>
            </a:pPr>
            <a:r>
              <a:rPr lang="ru-RU" sz="1600" b="1" dirty="0">
                <a:ea typeface="Times New Roman"/>
              </a:rPr>
              <a:t>Группа крови, резус-фактор и антитела к резус-фактору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ea typeface="Times New Roman"/>
              </a:rPr>
              <a:t>БИОХИМИЧЕСКИЙ АНАЛИЗ КРОВИ</a:t>
            </a:r>
            <a:r>
              <a:rPr lang="ru-RU" sz="1600" dirty="0">
                <a:ea typeface="Times New Roman"/>
              </a:rPr>
              <a:t>: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Verdana"/>
              <a:buChar char="-"/>
            </a:pPr>
            <a:r>
              <a:rPr lang="ru-RU" sz="1600" dirty="0">
                <a:ea typeface="Times New Roman"/>
              </a:rPr>
              <a:t>глюкоза; кальций; магний; фосфор;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Verdana"/>
              <a:buChar char="-"/>
            </a:pPr>
            <a:r>
              <a:rPr lang="ru-RU" sz="1600" dirty="0">
                <a:ea typeface="Times New Roman"/>
              </a:rPr>
              <a:t>натрий; калий; хлориды; железо;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Verdana"/>
              <a:buChar char="-"/>
            </a:pPr>
            <a:r>
              <a:rPr lang="ru-RU" sz="1600" dirty="0">
                <a:ea typeface="Times New Roman"/>
              </a:rPr>
              <a:t>щелочная фосфатаза;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83968" y="2852936"/>
            <a:ext cx="4572000" cy="377334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Verdana"/>
              <a:buChar char="-"/>
            </a:pPr>
            <a:r>
              <a:rPr lang="ru-RU" sz="1600" dirty="0">
                <a:ea typeface="Times New Roman"/>
              </a:rPr>
              <a:t>аланинаминотрансфераза (АЛТ);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Verdana"/>
              <a:buChar char="-"/>
            </a:pPr>
            <a:r>
              <a:rPr lang="ru-RU" sz="1600" dirty="0">
                <a:ea typeface="Times New Roman"/>
              </a:rPr>
              <a:t>аспартатаминотрансфераза (АСТ);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Verdana"/>
              <a:buChar char="-"/>
            </a:pPr>
            <a:r>
              <a:rPr lang="ru-RU" sz="1600" dirty="0">
                <a:ea typeface="Times New Roman"/>
              </a:rPr>
              <a:t>билирубин общий/прямой;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Verdana"/>
              <a:buChar char="-"/>
            </a:pPr>
            <a:r>
              <a:rPr lang="ru-RU" sz="1600" dirty="0">
                <a:ea typeface="Times New Roman"/>
              </a:rPr>
              <a:t>мочевина;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Verdana"/>
              <a:buChar char="-"/>
            </a:pPr>
            <a:r>
              <a:rPr lang="ru-RU" sz="1600" dirty="0">
                <a:ea typeface="Times New Roman"/>
              </a:rPr>
              <a:t>креатинин;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Verdana"/>
              <a:buChar char="-"/>
            </a:pPr>
            <a:r>
              <a:rPr lang="ru-RU" sz="1600" dirty="0">
                <a:ea typeface="Times New Roman"/>
              </a:rPr>
              <a:t>общий белок;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Verdana"/>
              <a:buChar char="-"/>
            </a:pPr>
            <a:r>
              <a:rPr lang="ru-RU" sz="1600" dirty="0">
                <a:ea typeface="Times New Roman"/>
              </a:rPr>
              <a:t>альбумин;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Verdana"/>
              <a:buChar char="-"/>
            </a:pPr>
            <a:r>
              <a:rPr lang="ru-RU" sz="1600" dirty="0">
                <a:ea typeface="Times New Roman"/>
              </a:rPr>
              <a:t>мочевая кислота;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Verdana"/>
              <a:buChar char="-"/>
            </a:pPr>
            <a:r>
              <a:rPr lang="ru-RU" sz="1600" dirty="0">
                <a:ea typeface="Times New Roman"/>
              </a:rPr>
              <a:t>холестерин;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Verdana"/>
              <a:buChar char="-"/>
            </a:pPr>
            <a:r>
              <a:rPr lang="ru-RU" sz="1600" dirty="0">
                <a:ea typeface="Times New Roman"/>
              </a:rPr>
              <a:t>фракция холестерина ВП;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Verdana"/>
              <a:buChar char="-"/>
            </a:pPr>
            <a:r>
              <a:rPr lang="ru-RU" sz="1600" dirty="0">
                <a:ea typeface="Times New Roman"/>
              </a:rPr>
              <a:t>фракция холестерина НП;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Verdana"/>
              <a:buChar char="-"/>
            </a:pPr>
            <a:r>
              <a:rPr lang="ru-RU" sz="1600" dirty="0">
                <a:ea typeface="Times New Roman"/>
              </a:rPr>
              <a:t>фракция холестерина ОНП;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Verdana"/>
              <a:buChar char="-"/>
            </a:pPr>
            <a:r>
              <a:rPr lang="ru-RU" sz="1600" dirty="0">
                <a:ea typeface="Times New Roman"/>
              </a:rPr>
              <a:t>триглицериды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1560" y="148478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/>
              <a:t>В соответствие с приказом МЗ РФ от 01.03.2016 г. № 134 «О ПОРЯДКЕ…»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ердце_дядь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03648" cy="14036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656" y="1193857"/>
            <a:ext cx="6120680" cy="21891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7809" y="1052736"/>
            <a:ext cx="1348687" cy="4823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03648" y="116632"/>
            <a:ext cx="73448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МОДЕЛИ, СТАНДАРТЫ И АЛГОРИТМЫ</a:t>
            </a:r>
          </a:p>
          <a:p>
            <a:pPr algn="ctr"/>
            <a:r>
              <a:rPr lang="ru-RU" sz="3200" b="1" dirty="0"/>
              <a:t>СПОРТИВНОЙ МЕДИЦИНЫ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6512" y="1793721"/>
            <a:ext cx="91074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</a:rPr>
              <a:t>ПРОГРАММА УМО ЛИЦ, ЗАНИМАЮЩИХСЯ СПОРТОМ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</a:rPr>
              <a:t>НА РАЗЛИЧНЫХ ЭТАПАХ СПОРТИВНОЙ ПОДГОТОВКИ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</a:rPr>
              <a:t>Спортсмены спортивных сборных команд Российской Федерации (</a:t>
            </a:r>
            <a:r>
              <a:rPr lang="ru-RU" sz="1600" b="1" i="1" dirty="0">
                <a:solidFill>
                  <a:srgbClr val="C00000"/>
                </a:solidFill>
              </a:rPr>
              <a:t>1 раз в 6 месяцев)</a:t>
            </a:r>
            <a:endParaRPr kumimoji="0" lang="ru-RU" sz="16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2564904"/>
            <a:ext cx="856895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ea typeface="Times New Roman"/>
              </a:rPr>
              <a:t>ДИАГНОСТИЧЕСКИЕ МЕТОДЫ ИССЛЕДОВАНИЯ</a:t>
            </a:r>
            <a:r>
              <a:rPr lang="ru-RU" sz="1600" dirty="0">
                <a:ea typeface="Times New Roman"/>
              </a:rPr>
              <a:t>:</a:t>
            </a:r>
          </a:p>
          <a:p>
            <a:pPr marL="179388" indent="-179388">
              <a:lnSpc>
                <a:spcPct val="115000"/>
              </a:lnSpc>
              <a:spcAft>
                <a:spcPts val="0"/>
              </a:spcAft>
              <a:buFont typeface="Calibri" pitchFamily="34" charset="0"/>
              <a:buChar char="-"/>
            </a:pPr>
            <a:r>
              <a:rPr lang="ru-RU" sz="1600" dirty="0">
                <a:ea typeface="Times New Roman"/>
              </a:rPr>
              <a:t>ЭКГ (в покое в 12 </a:t>
            </a:r>
            <a:r>
              <a:rPr lang="ru-RU" sz="1600" dirty="0" smtClean="0">
                <a:ea typeface="Times New Roman"/>
              </a:rPr>
              <a:t>отведениях и с нагрузкой); </a:t>
            </a:r>
            <a:r>
              <a:rPr lang="ru-RU" sz="1600" dirty="0">
                <a:ea typeface="Times New Roman"/>
              </a:rPr>
              <a:t>ЭхоКГ</a:t>
            </a:r>
          </a:p>
          <a:p>
            <a:pPr marL="179388" indent="-179388">
              <a:lnSpc>
                <a:spcPct val="115000"/>
              </a:lnSpc>
              <a:spcAft>
                <a:spcPts val="0"/>
              </a:spcAft>
              <a:buFont typeface="Calibri" pitchFamily="34" charset="0"/>
              <a:buChar char="-"/>
            </a:pPr>
            <a:r>
              <a:rPr lang="ru-RU" sz="1600" dirty="0">
                <a:ea typeface="Times New Roman"/>
              </a:rPr>
              <a:t>Компьютерная спирография с исследованием объемных и скоростных параметров внешнего дыхания (в т.ч. с использованием функциональных проб и диагностических фармакологических тестов по показаниям</a:t>
            </a:r>
            <a:r>
              <a:rPr lang="ru-RU" sz="1600" dirty="0" smtClean="0">
                <a:ea typeface="Times New Roman"/>
              </a:rPr>
              <a:t>)</a:t>
            </a:r>
            <a:endParaRPr lang="ru-RU" sz="1600" dirty="0">
              <a:ea typeface="Times New Roman"/>
            </a:endParaRPr>
          </a:p>
          <a:p>
            <a:pPr marL="179388" indent="-179388">
              <a:lnSpc>
                <a:spcPct val="115000"/>
              </a:lnSpc>
              <a:spcAft>
                <a:spcPts val="0"/>
              </a:spcAft>
              <a:buFont typeface="Calibri" pitchFamily="34" charset="0"/>
              <a:buChar char="-"/>
            </a:pPr>
            <a:r>
              <a:rPr lang="ru-RU" sz="1600" dirty="0">
                <a:ea typeface="Times New Roman"/>
              </a:rPr>
              <a:t>УЗИ внутренних органов (печень, желчевыводящие пути, почки, поджелудочная железа, селезенка, щитовидная железа); </a:t>
            </a:r>
          </a:p>
          <a:p>
            <a:pPr marL="179388" indent="-179388">
              <a:lnSpc>
                <a:spcPct val="115000"/>
              </a:lnSpc>
              <a:spcAft>
                <a:spcPts val="0"/>
              </a:spcAft>
              <a:buFont typeface="Calibri" pitchFamily="34" charset="0"/>
              <a:buChar char="-"/>
            </a:pPr>
            <a:r>
              <a:rPr lang="ru-RU" sz="1600" dirty="0">
                <a:ea typeface="Times New Roman"/>
              </a:rPr>
              <a:t>УЗИ предстательной железы; УЗИ органов малого таза и молочных желез у </a:t>
            </a:r>
            <a:r>
              <a:rPr lang="ru-RU" sz="1600" dirty="0" smtClean="0">
                <a:ea typeface="Times New Roman"/>
              </a:rPr>
              <a:t>женщин по показаниям.</a:t>
            </a:r>
            <a:endParaRPr lang="ru-RU" sz="1600" dirty="0">
              <a:ea typeface="Times New Roman"/>
            </a:endParaRPr>
          </a:p>
          <a:p>
            <a:pPr marL="179388" indent="-179388">
              <a:lnSpc>
                <a:spcPct val="115000"/>
              </a:lnSpc>
              <a:spcAft>
                <a:spcPts val="0"/>
              </a:spcAft>
              <a:buFont typeface="Calibri" pitchFamily="34" charset="0"/>
              <a:buChar char="-"/>
            </a:pPr>
            <a:r>
              <a:rPr lang="ru-RU" sz="1600" b="1" dirty="0">
                <a:ea typeface="Times New Roman"/>
              </a:rPr>
              <a:t>Тестирование физической работоспособности и толерантности к физической нагрузке: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ea typeface="Times New Roman"/>
              </a:rPr>
              <a:t>	велоэргометрия или тредмил-тест с субмаксимальной (PWC170) или максимальной (до отказа от работы) нагрузками, в т.ч. с проведением газоанализа: до отказа от работы - для циклических видов спорта и спортивных игр; PWC170 - для спортивных единоборств, скоростно-силовых и сложно-координационных видов </a:t>
            </a:r>
            <a:r>
              <a:rPr lang="ru-RU" sz="1600" b="1" dirty="0" smtClean="0">
                <a:ea typeface="Times New Roman"/>
              </a:rPr>
              <a:t>спорта</a:t>
            </a:r>
            <a:r>
              <a:rPr lang="ru-RU" sz="1600" b="1" dirty="0" smtClean="0">
                <a:solidFill>
                  <a:srgbClr val="FF0000"/>
                </a:solidFill>
                <a:ea typeface="Times New Roman"/>
              </a:rPr>
              <a:t> (ноябрь-декабрь 2019)</a:t>
            </a:r>
            <a:endParaRPr lang="ru-RU" sz="1600" b="1" dirty="0">
              <a:solidFill>
                <a:srgbClr val="FF0000"/>
              </a:solidFill>
              <a:ea typeface="Times New Roman"/>
            </a:endParaRPr>
          </a:p>
          <a:p>
            <a:pPr marL="90488" indent="-90488">
              <a:lnSpc>
                <a:spcPct val="115000"/>
              </a:lnSpc>
              <a:spcAft>
                <a:spcPts val="0"/>
              </a:spcAft>
              <a:buFont typeface="Calibri" pitchFamily="34" charset="0"/>
              <a:buChar char="-"/>
            </a:pPr>
            <a:r>
              <a:rPr lang="ru-RU" sz="1600" dirty="0">
                <a:ea typeface="Times New Roman"/>
              </a:rPr>
              <a:t> Исследование психоэмоционального статуса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1560" y="148478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/>
              <a:t>В соответствие с приказом МЗ РФ от 01.03.2016 г. № 134 «О ПОРЯДКЕ…»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ердце_дядь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03648" cy="14036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63099" y="1045164"/>
            <a:ext cx="6120680" cy="21891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7809" y="1052736"/>
            <a:ext cx="1348687" cy="4823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03648" y="116632"/>
            <a:ext cx="73448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МОДЕЛИ, СТАНДАРТЫ И АЛГОРИТМЫ</a:t>
            </a:r>
          </a:p>
          <a:p>
            <a:pPr algn="ctr"/>
            <a:r>
              <a:rPr lang="ru-RU" sz="3200" b="1" dirty="0"/>
              <a:t>СПОРТИВНОЙ МЕДИЦИНЫ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1840900"/>
            <a:ext cx="8712968" cy="547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600" dirty="0">
              <a:ea typeface="Times New Roman"/>
            </a:endParaRPr>
          </a:p>
          <a:p>
            <a:pPr marL="179388" indent="-179388">
              <a:lnSpc>
                <a:spcPct val="115000"/>
              </a:lnSpc>
              <a:spcAft>
                <a:spcPts val="0"/>
              </a:spcAft>
              <a:buFont typeface="Calibri" pitchFamily="34" charset="0"/>
              <a:buChar char="-"/>
            </a:pPr>
            <a:r>
              <a:rPr lang="ru-RU" sz="1600" dirty="0" smtClean="0">
                <a:ea typeface="Times New Roman"/>
              </a:rPr>
              <a:t>Проведение УМО.</a:t>
            </a:r>
          </a:p>
          <a:p>
            <a:pPr marL="179388" indent="-179388">
              <a:lnSpc>
                <a:spcPct val="115000"/>
              </a:lnSpc>
              <a:spcAft>
                <a:spcPts val="0"/>
              </a:spcAft>
              <a:buFont typeface="Calibri" pitchFamily="34" charset="0"/>
              <a:buChar char="-"/>
            </a:pPr>
            <a:r>
              <a:rPr lang="ru-RU" sz="1600" dirty="0" smtClean="0">
                <a:ea typeface="Times New Roman"/>
              </a:rPr>
              <a:t> Работа психолога со спортсменами</a:t>
            </a:r>
            <a:endParaRPr lang="ru-RU" sz="1600" dirty="0">
              <a:ea typeface="Times New Roman"/>
            </a:endParaRPr>
          </a:p>
          <a:p>
            <a:pPr marL="179388" indent="-179388">
              <a:lnSpc>
                <a:spcPct val="115000"/>
              </a:lnSpc>
              <a:spcAft>
                <a:spcPts val="0"/>
              </a:spcAft>
              <a:buFont typeface="Calibri" pitchFamily="34" charset="0"/>
              <a:buChar char="-"/>
            </a:pPr>
            <a:r>
              <a:rPr lang="ru-RU" sz="1600" dirty="0" smtClean="0">
                <a:ea typeface="Times New Roman"/>
              </a:rPr>
              <a:t>Обучение врачей (циклы по вопросам спортивной медицины)</a:t>
            </a:r>
            <a:endParaRPr lang="ru-RU" sz="1600" dirty="0">
              <a:ea typeface="Times New Roman"/>
            </a:endParaRPr>
          </a:p>
          <a:p>
            <a:pPr marL="179388" indent="-179388">
              <a:lnSpc>
                <a:spcPct val="115000"/>
              </a:lnSpc>
              <a:spcAft>
                <a:spcPts val="0"/>
              </a:spcAft>
              <a:buFont typeface="Calibri" pitchFamily="34" charset="0"/>
              <a:buChar char="-"/>
            </a:pPr>
            <a:r>
              <a:rPr lang="ru-RU" sz="1600" dirty="0" smtClean="0">
                <a:ea typeface="Times New Roman"/>
              </a:rPr>
              <a:t>Организационно-методическая работа ( разработка методических рекомендаций для врачей) </a:t>
            </a:r>
            <a:endParaRPr lang="ru-RU" sz="1600" dirty="0">
              <a:ea typeface="Times New Roman"/>
            </a:endParaRPr>
          </a:p>
          <a:p>
            <a:pPr marL="179388" indent="-179388">
              <a:lnSpc>
                <a:spcPct val="115000"/>
              </a:lnSpc>
              <a:spcAft>
                <a:spcPts val="0"/>
              </a:spcAft>
              <a:buFont typeface="Calibri" pitchFamily="34" charset="0"/>
              <a:buChar char="-"/>
            </a:pPr>
            <a:r>
              <a:rPr lang="ru-RU" sz="1600" dirty="0" smtClean="0">
                <a:ea typeface="Times New Roman"/>
              </a:rPr>
              <a:t>Выездная работа с целью контроля и помощи областным физкультурным диспансерам и кабинетам спортивной медицины</a:t>
            </a:r>
            <a:endParaRPr lang="ru-RU" sz="1600" dirty="0">
              <a:ea typeface="Times New Roman"/>
            </a:endParaRPr>
          </a:p>
          <a:p>
            <a:pPr marL="90488" indent="-90488">
              <a:lnSpc>
                <a:spcPct val="115000"/>
              </a:lnSpc>
              <a:spcAft>
                <a:spcPts val="0"/>
              </a:spcAft>
              <a:buFont typeface="Calibri" pitchFamily="34" charset="0"/>
              <a:buChar char="-"/>
            </a:pPr>
            <a:r>
              <a:rPr lang="ru-RU" sz="1600" dirty="0">
                <a:ea typeface="Times New Roman"/>
              </a:rPr>
              <a:t> </a:t>
            </a:r>
            <a:r>
              <a:rPr lang="ru-RU" sz="1600" dirty="0" smtClean="0">
                <a:ea typeface="Times New Roman"/>
              </a:rPr>
              <a:t>Посттравматическая реабилитация спортсменов сборных команд Свердловской области (спортсмены до 18 лет)</a:t>
            </a:r>
          </a:p>
          <a:p>
            <a:pPr marL="90488" indent="-90488">
              <a:lnSpc>
                <a:spcPct val="115000"/>
              </a:lnSpc>
              <a:spcAft>
                <a:spcPts val="0"/>
              </a:spcAft>
              <a:buFont typeface="Calibri" pitchFamily="34" charset="0"/>
              <a:buChar char="-"/>
            </a:pPr>
            <a:r>
              <a:rPr lang="ru-RU" sz="1600" dirty="0" smtClean="0">
                <a:ea typeface="Times New Roman"/>
              </a:rPr>
              <a:t>Проведение ВК по спорным случаям</a:t>
            </a:r>
          </a:p>
          <a:p>
            <a:pPr marL="90488" indent="-90488">
              <a:lnSpc>
                <a:spcPct val="115000"/>
              </a:lnSpc>
              <a:spcAft>
                <a:spcPts val="0"/>
              </a:spcAft>
              <a:buFont typeface="Calibri" pitchFamily="34" charset="0"/>
              <a:buChar char="-"/>
            </a:pPr>
            <a:r>
              <a:rPr lang="ru-RU" sz="1600" dirty="0" smtClean="0">
                <a:ea typeface="Times New Roman"/>
              </a:rPr>
              <a:t>Совместная работа с узкими специалистами из других лечебных учреждений г. Екатеринбурга</a:t>
            </a:r>
          </a:p>
          <a:p>
            <a:pPr marL="90488" indent="-90488">
              <a:lnSpc>
                <a:spcPct val="115000"/>
              </a:lnSpc>
              <a:buFont typeface="Calibri" pitchFamily="34" charset="0"/>
              <a:buChar char="-"/>
            </a:pPr>
            <a:r>
              <a:rPr lang="ru-RU" sz="1600" dirty="0" smtClean="0">
                <a:ea typeface="Times New Roman"/>
              </a:rPr>
              <a:t>Работа с тренерами в сфере профилактики заболеваний  спортсменов (проведение обучающих </a:t>
            </a:r>
            <a:r>
              <a:rPr lang="ru-RU" sz="1600" dirty="0">
                <a:ea typeface="Times New Roman"/>
              </a:rPr>
              <a:t>циклов</a:t>
            </a:r>
            <a:r>
              <a:rPr lang="ru-RU" sz="1600" dirty="0" smtClean="0">
                <a:ea typeface="Times New Roman"/>
              </a:rPr>
              <a:t>)</a:t>
            </a:r>
          </a:p>
          <a:p>
            <a:pPr marL="90488" indent="-90488">
              <a:lnSpc>
                <a:spcPct val="115000"/>
              </a:lnSpc>
              <a:buFont typeface="Calibri" pitchFamily="34" charset="0"/>
              <a:buChar char="-"/>
            </a:pPr>
            <a:r>
              <a:rPr lang="ru-RU" sz="1600" dirty="0" smtClean="0">
                <a:ea typeface="Times New Roman"/>
              </a:rPr>
              <a:t> </a:t>
            </a:r>
            <a:r>
              <a:rPr lang="ru-RU" sz="1600" dirty="0">
                <a:ea typeface="Times New Roman"/>
              </a:rPr>
              <a:t>Сопровождение спортсменов на соревнованиях различного уровня ( «Дети Азии», ЧМБ</a:t>
            </a:r>
            <a:r>
              <a:rPr lang="ru-RU" sz="1600" dirty="0" smtClean="0">
                <a:ea typeface="Times New Roman"/>
              </a:rPr>
              <a:t>)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ea typeface="Times New Roman"/>
              </a:rPr>
              <a:t> - Подписание заявок и выдача разрешений для занятия спортом</a:t>
            </a:r>
          </a:p>
          <a:p>
            <a:pPr marL="90488" indent="-90488">
              <a:lnSpc>
                <a:spcPct val="115000"/>
              </a:lnSpc>
              <a:spcAft>
                <a:spcPts val="0"/>
              </a:spcAft>
              <a:buFont typeface="Calibri" pitchFamily="34" charset="0"/>
              <a:buChar char="-"/>
            </a:pPr>
            <a:r>
              <a:rPr lang="ru-RU" sz="1600" dirty="0" smtClean="0">
                <a:ea typeface="Times New Roman"/>
              </a:rPr>
              <a:t>Работа в сфере допинг контроля (подписание договора о сотрудничестве и проведение семинара с представителями РУСАДА, анкетирование и тестирование спортсменов)</a:t>
            </a:r>
          </a:p>
          <a:p>
            <a:pPr marL="90488" indent="-90488" algn="just">
              <a:lnSpc>
                <a:spcPct val="115000"/>
              </a:lnSpc>
              <a:spcAft>
                <a:spcPts val="0"/>
              </a:spcAft>
              <a:buFont typeface="Calibri" pitchFamily="34" charset="0"/>
              <a:buChar char="-"/>
            </a:pPr>
            <a:endParaRPr lang="ru-RU" sz="1600" dirty="0" smtClean="0">
              <a:ea typeface="Times New Roman"/>
            </a:endParaRPr>
          </a:p>
          <a:p>
            <a:pPr marL="90488" indent="-90488">
              <a:lnSpc>
                <a:spcPct val="115000"/>
              </a:lnSpc>
              <a:spcAft>
                <a:spcPts val="0"/>
              </a:spcAft>
              <a:buFont typeface="Calibri" pitchFamily="34" charset="0"/>
              <a:buChar char="-"/>
            </a:pPr>
            <a:endParaRPr lang="ru-RU" sz="1600" dirty="0">
              <a:ea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1489988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Работа проводимая в центре 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xmlns="" val="109119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ердце_дядь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03648" cy="14036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656" y="1193857"/>
            <a:ext cx="6120680" cy="21891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7809" y="1052736"/>
            <a:ext cx="1348687" cy="4823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03648" y="116632"/>
            <a:ext cx="73448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МОДЕЛИ, СТАНДАРТЫ И АЛГОРИТМЫ</a:t>
            </a:r>
          </a:p>
          <a:p>
            <a:pPr algn="ctr"/>
            <a:r>
              <a:rPr lang="ru-RU" sz="3200" b="1" dirty="0"/>
              <a:t>СПОРТИВНОЙ МЕДИЦИНЫ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5398" y="1988840"/>
            <a:ext cx="8568952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600" dirty="0">
              <a:ea typeface="Times New Roman"/>
            </a:endParaRPr>
          </a:p>
          <a:p>
            <a:pPr marL="179388" indent="-179388">
              <a:lnSpc>
                <a:spcPct val="115000"/>
              </a:lnSpc>
              <a:spcAft>
                <a:spcPts val="0"/>
              </a:spcAft>
              <a:buFont typeface="Calibri" pitchFamily="34" charset="0"/>
              <a:buChar char="-"/>
            </a:pPr>
            <a:r>
              <a:rPr lang="ru-RU" sz="2000" dirty="0" smtClean="0">
                <a:ea typeface="Times New Roman"/>
              </a:rPr>
              <a:t>Увеличение количества  УМО за счет подключения различных учебных, спортивных учреждений (УОР)</a:t>
            </a:r>
          </a:p>
          <a:p>
            <a:pPr marL="179388" indent="-179388">
              <a:lnSpc>
                <a:spcPct val="115000"/>
              </a:lnSpc>
              <a:spcAft>
                <a:spcPts val="0"/>
              </a:spcAft>
              <a:buFont typeface="Calibri" pitchFamily="34" charset="0"/>
              <a:buChar char="-"/>
            </a:pPr>
            <a:r>
              <a:rPr lang="ru-RU" sz="2000" dirty="0" smtClean="0">
                <a:ea typeface="Times New Roman"/>
              </a:rPr>
              <a:t>Формирование потока  спортсменов согласно приказа 2110-п от 28.112018</a:t>
            </a:r>
          </a:p>
          <a:p>
            <a:pPr marL="179388" indent="-179388">
              <a:lnSpc>
                <a:spcPct val="115000"/>
              </a:lnSpc>
              <a:spcAft>
                <a:spcPts val="0"/>
              </a:spcAft>
              <a:buFont typeface="Calibri" pitchFamily="34" charset="0"/>
              <a:buChar char="-"/>
            </a:pPr>
            <a:r>
              <a:rPr lang="ru-RU" sz="2000" dirty="0" smtClean="0">
                <a:ea typeface="Times New Roman"/>
              </a:rPr>
              <a:t>Организация отделения реабилитации и восстановления спортсменов</a:t>
            </a:r>
            <a:br>
              <a:rPr lang="ru-RU" sz="2000" dirty="0" smtClean="0">
                <a:ea typeface="Times New Roman"/>
              </a:rPr>
            </a:br>
            <a:r>
              <a:rPr lang="ru-RU" sz="2000" dirty="0" smtClean="0">
                <a:ea typeface="Times New Roman"/>
              </a:rPr>
              <a:t>( травмы, тяж. соревнования и т.д.)</a:t>
            </a:r>
          </a:p>
          <a:p>
            <a:pPr marL="179388" indent="-179388">
              <a:lnSpc>
                <a:spcPct val="115000"/>
              </a:lnSpc>
              <a:spcAft>
                <a:spcPts val="0"/>
              </a:spcAft>
              <a:buFont typeface="Calibri" pitchFamily="34" charset="0"/>
              <a:buChar char="-"/>
            </a:pPr>
            <a:r>
              <a:rPr lang="ru-RU" sz="2000" dirty="0" smtClean="0">
                <a:ea typeface="Times New Roman"/>
              </a:rPr>
              <a:t>Проведение ВПН и динамического наблюдения за спортсменами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a typeface="Times New Roman"/>
              </a:rPr>
              <a:t>-   Усиление работы в сфере антидопинга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a typeface="Times New Roman"/>
              </a:rPr>
              <a:t>-   Оснащение новым лабораторным и диагностическим оборудованием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400" dirty="0" smtClean="0">
              <a:ea typeface="Times New Roman"/>
            </a:endParaRPr>
          </a:p>
          <a:p>
            <a:pPr marL="90488" indent="-90488">
              <a:lnSpc>
                <a:spcPct val="115000"/>
              </a:lnSpc>
              <a:spcAft>
                <a:spcPts val="0"/>
              </a:spcAft>
              <a:buFont typeface="Calibri" pitchFamily="34" charset="0"/>
              <a:buChar char="-"/>
            </a:pPr>
            <a:endParaRPr lang="ru-RU" sz="1600" dirty="0">
              <a:ea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1489988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Перспективы центра</a:t>
            </a:r>
          </a:p>
          <a:p>
            <a:pPr algn="ctr"/>
            <a:r>
              <a:rPr lang="ru-RU" sz="2000" b="1" i="1" dirty="0" smtClean="0"/>
              <a:t> 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xmlns="" val="139204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ердце_дядь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1189"/>
            <a:ext cx="1403648" cy="14036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656" y="1193857"/>
            <a:ext cx="6120680" cy="21891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7809" y="1052736"/>
            <a:ext cx="1348687" cy="4823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03648" y="116632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Прохождение УМО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1раз в 6 мес. !!!!</a:t>
            </a:r>
          </a:p>
          <a:p>
            <a:pPr algn="ctr"/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1535048"/>
            <a:ext cx="849694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C00000"/>
              </a:buClr>
            </a:pPr>
            <a:r>
              <a:rPr lang="ru-RU" dirty="0" smtClean="0"/>
              <a:t>  </a:t>
            </a:r>
            <a:r>
              <a:rPr lang="ru-RU" sz="2800" b="1" dirty="0" smtClean="0"/>
              <a:t>Документы для УМО</a:t>
            </a:r>
          </a:p>
          <a:p>
            <a:pPr marL="179388" indent="-179388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FF0000"/>
                </a:solidFill>
              </a:rPr>
              <a:t>Копия паспорта, полиса, свидетельства о рождении.</a:t>
            </a:r>
            <a:r>
              <a:rPr lang="ru-RU" sz="2400" dirty="0" smtClean="0"/>
              <a:t> </a:t>
            </a:r>
          </a:p>
          <a:p>
            <a:pPr marL="179388" indent="-179388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FF0000"/>
                </a:solidFill>
              </a:rPr>
              <a:t>Информированное согласие </a:t>
            </a:r>
            <a:r>
              <a:rPr lang="ru-RU" sz="2400" dirty="0" smtClean="0"/>
              <a:t>законного представителя (до 14 лет)</a:t>
            </a:r>
          </a:p>
          <a:p>
            <a:pPr marL="179388" indent="-179388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FF0000"/>
                </a:solidFill>
              </a:rPr>
              <a:t>Информированное согласие </a:t>
            </a:r>
            <a:r>
              <a:rPr lang="ru-RU" sz="2400" dirty="0" smtClean="0"/>
              <a:t>на обработку персональных данных</a:t>
            </a:r>
            <a:endParaRPr lang="ru-RU" sz="2400" dirty="0"/>
          </a:p>
          <a:p>
            <a:pPr marL="179388" indent="-179388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FF0000"/>
                </a:solidFill>
              </a:rPr>
              <a:t>Заполненная</a:t>
            </a:r>
            <a:r>
              <a:rPr lang="ru-RU" sz="2400" dirty="0" smtClean="0"/>
              <a:t> анкета УМО </a:t>
            </a:r>
            <a:endParaRPr lang="ru-RU" sz="2400" dirty="0"/>
          </a:p>
          <a:p>
            <a:pPr marL="179388" indent="-179388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2400" dirty="0" smtClean="0"/>
              <a:t>Фотография</a:t>
            </a:r>
          </a:p>
          <a:p>
            <a:pPr marL="179388" indent="-179388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2400" dirty="0" smtClean="0"/>
              <a:t>Выписка от педиатра с места жительства или с места прошлого УМО (зачисление спортсмена в списки сборной команды)</a:t>
            </a:r>
          </a:p>
          <a:p>
            <a:pPr marL="179388" indent="-179388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2400" dirty="0" smtClean="0"/>
              <a:t>Дети старше 15 лет наличие </a:t>
            </a:r>
            <a:r>
              <a:rPr lang="ru-RU" sz="2400" dirty="0" smtClean="0">
                <a:solidFill>
                  <a:srgbClr val="FF0000"/>
                </a:solidFill>
              </a:rPr>
              <a:t>Флюорографии</a:t>
            </a:r>
            <a:r>
              <a:rPr lang="ru-RU" sz="2400" dirty="0" smtClean="0"/>
              <a:t> (1 раз в год)</a:t>
            </a:r>
            <a:endParaRPr lang="ru-RU" sz="2400" dirty="0"/>
          </a:p>
          <a:p>
            <a:pPr marL="179388" indent="-179388">
              <a:buClr>
                <a:srgbClr val="C00000"/>
              </a:buClr>
              <a:buFont typeface="Wingdings" pitchFamily="2" charset="2"/>
              <a:buChar char="§"/>
            </a:pPr>
            <a:endParaRPr lang="ru-RU" dirty="0" smtClean="0"/>
          </a:p>
          <a:p>
            <a:pPr marL="179388" indent="-179388">
              <a:buClr>
                <a:srgbClr val="C00000"/>
              </a:buClr>
              <a:buFont typeface="Wingdings" pitchFamily="2" charset="2"/>
              <a:buChar char="§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8197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1072</Words>
  <Application>Microsoft Office PowerPoint</Application>
  <PresentationFormat>Экран (4:3)</PresentationFormat>
  <Paragraphs>161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BITkachenko</dc:creator>
  <cp:lastModifiedBy>BSportMed</cp:lastModifiedBy>
  <cp:revision>73</cp:revision>
  <dcterms:created xsi:type="dcterms:W3CDTF">2018-05-11T09:19:32Z</dcterms:created>
  <dcterms:modified xsi:type="dcterms:W3CDTF">2019-11-13T07:10:59Z</dcterms:modified>
</cp:coreProperties>
</file>